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1" r:id="rId1"/>
  </p:sldMasterIdLst>
  <p:sldIdLst>
    <p:sldId id="257" r:id="rId2"/>
    <p:sldId id="256" r:id="rId3"/>
    <p:sldId id="258" r:id="rId4"/>
    <p:sldId id="259" r:id="rId5"/>
    <p:sldId id="282" r:id="rId6"/>
    <p:sldId id="269" r:id="rId7"/>
    <p:sldId id="292" r:id="rId8"/>
    <p:sldId id="293" r:id="rId9"/>
    <p:sldId id="267" r:id="rId10"/>
    <p:sldId id="271" r:id="rId11"/>
    <p:sldId id="274" r:id="rId12"/>
    <p:sldId id="261" r:id="rId13"/>
    <p:sldId id="266" r:id="rId14"/>
    <p:sldId id="288" r:id="rId15"/>
    <p:sldId id="287" r:id="rId16"/>
    <p:sldId id="290" r:id="rId17"/>
    <p:sldId id="291" r:id="rId18"/>
    <p:sldId id="281" r:id="rId19"/>
    <p:sldId id="295" r:id="rId20"/>
    <p:sldId id="297" r:id="rId21"/>
    <p:sldId id="298" r:id="rId22"/>
    <p:sldId id="304" r:id="rId23"/>
    <p:sldId id="284" r:id="rId24"/>
    <p:sldId id="285" r:id="rId25"/>
    <p:sldId id="286" r:id="rId26"/>
    <p:sldId id="301" r:id="rId27"/>
    <p:sldId id="302" r:id="rId28"/>
    <p:sldId id="303" r:id="rId29"/>
    <p:sldId id="310" r:id="rId30"/>
    <p:sldId id="306" r:id="rId31"/>
    <p:sldId id="307" r:id="rId32"/>
    <p:sldId id="313" r:id="rId33"/>
    <p:sldId id="283" r:id="rId34"/>
    <p:sldId id="311" r:id="rId35"/>
    <p:sldId id="312" r:id="rId36"/>
    <p:sldId id="314" r:id="rId37"/>
    <p:sldId id="26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353"/>
    <a:srgbClr val="FF7F7F"/>
    <a:srgbClr val="FF0101"/>
    <a:srgbClr val="FF4B4B"/>
    <a:srgbClr val="FF3B3B"/>
    <a:srgbClr val="009644"/>
    <a:srgbClr val="11EE00"/>
    <a:srgbClr val="92F034"/>
    <a:srgbClr val="0DFF01"/>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5721" autoAdjust="0"/>
  </p:normalViewPr>
  <p:slideViewPr>
    <p:cSldViewPr snapToGrid="0">
      <p:cViewPr varScale="1">
        <p:scale>
          <a:sx n="96" d="100"/>
          <a:sy n="96" d="100"/>
        </p:scale>
        <p:origin x="43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913709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102036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52511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619180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96577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93437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4065422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3289044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189756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475CD1-8F2B-4731-A5C8-6D10202C708F}" type="datetimeFigureOut">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311845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475CD1-8F2B-4731-A5C8-6D10202C708F}" type="datetimeFigureOut">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902751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475CD1-8F2B-4731-A5C8-6D10202C708F}" type="datetimeFigureOut">
              <a:rPr lang="en-IN" smtClean="0"/>
              <a:t>20-06-2024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251267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475CD1-8F2B-4731-A5C8-6D10202C708F}" type="datetimeFigureOut">
              <a:rPr lang="en-IN" smtClean="0"/>
              <a:t>20-06-2024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3262281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475CD1-8F2B-4731-A5C8-6D10202C708F}" type="datetimeFigureOut">
              <a:rPr lang="en-IN" smtClean="0"/>
              <a:t>20-06-2024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4262547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A475CD1-8F2B-4731-A5C8-6D10202C708F}" type="datetimeFigureOut">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310428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475CD1-8F2B-4731-A5C8-6D10202C708F}" type="datetimeFigureOut">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49A427-55A7-4BC4-BA6F-5F127091C145}" type="slidenum">
              <a:rPr lang="en-IN" smtClean="0"/>
              <a:t>‹#›</a:t>
            </a:fld>
            <a:endParaRPr lang="en-IN"/>
          </a:p>
        </p:txBody>
      </p:sp>
    </p:spTree>
    <p:extLst>
      <p:ext uri="{BB962C8B-B14F-4D97-AF65-F5344CB8AC3E}">
        <p14:creationId xmlns:p14="http://schemas.microsoft.com/office/powerpoint/2010/main" val="8951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A475CD1-8F2B-4731-A5C8-6D10202C708F}" type="datetimeFigureOut">
              <a:rPr lang="en-IN" smtClean="0"/>
              <a:t>20-06-2024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849A427-55A7-4BC4-BA6F-5F127091C145}" type="slidenum">
              <a:rPr lang="en-IN" smtClean="0"/>
              <a:t>‹#›</a:t>
            </a:fld>
            <a:endParaRPr lang="en-IN"/>
          </a:p>
        </p:txBody>
      </p:sp>
    </p:spTree>
    <p:extLst>
      <p:ext uri="{BB962C8B-B14F-4D97-AF65-F5344CB8AC3E}">
        <p14:creationId xmlns:p14="http://schemas.microsoft.com/office/powerpoint/2010/main" val="415001070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216" y="1717964"/>
            <a:ext cx="9089136" cy="1699491"/>
          </a:xfrm>
        </p:spPr>
        <p:txBody>
          <a:bodyPr/>
          <a:lstStyle/>
          <a:p>
            <a:pPr algn="ctr"/>
            <a:r>
              <a:rPr lang="en-IN" dirty="0" smtClean="0">
                <a:solidFill>
                  <a:srgbClr val="FF5353"/>
                </a:solidFill>
                <a:latin typeface="Adobe Caslon Pro Bold" panose="0205070206050A020403" pitchFamily="18" charset="0"/>
                <a:cs typeface="Adobe Devanagari" panose="02040503050201020203" pitchFamily="18" charset="0"/>
              </a:rPr>
              <a:t>Simple</a:t>
            </a:r>
            <a:r>
              <a:rPr lang="mr-IN" dirty="0" smtClean="0">
                <a:solidFill>
                  <a:srgbClr val="00B050"/>
                </a:solidFill>
                <a:latin typeface="Adobe Caslon Pro Bold" panose="0205070206050A020403" pitchFamily="18" charset="0"/>
                <a:cs typeface="Adobe Devanagari" panose="02040503050201020203" pitchFamily="18" charset="0"/>
              </a:rPr>
              <a:t>निवेश</a:t>
            </a:r>
            <a:endParaRPr lang="en-IN" dirty="0">
              <a:solidFill>
                <a:srgbClr val="00B050"/>
              </a:solidFill>
            </a:endParaRPr>
          </a:p>
        </p:txBody>
      </p:sp>
      <p:sp>
        <p:nvSpPr>
          <p:cNvPr id="3" name="Subtitle 2"/>
          <p:cNvSpPr>
            <a:spLocks noGrp="1"/>
          </p:cNvSpPr>
          <p:nvPr>
            <p:ph type="subTitle" idx="1"/>
          </p:nvPr>
        </p:nvSpPr>
        <p:spPr>
          <a:xfrm>
            <a:off x="329184" y="3417455"/>
            <a:ext cx="8951976" cy="1730277"/>
          </a:xfrm>
        </p:spPr>
        <p:txBody>
          <a:bodyPr/>
          <a:lstStyle/>
          <a:p>
            <a:pPr algn="ctr"/>
            <a:r>
              <a:rPr lang="en-IN" b="1" dirty="0" smtClean="0">
                <a:solidFill>
                  <a:schemeClr val="tx1"/>
                </a:solidFill>
              </a:rPr>
              <a:t>Gear</a:t>
            </a:r>
            <a:r>
              <a:rPr lang="en-IN" b="1" dirty="0" smtClean="0">
                <a:solidFill>
                  <a:srgbClr val="FF00FF"/>
                </a:solidFill>
              </a:rPr>
              <a:t>-up</a:t>
            </a:r>
            <a:r>
              <a:rPr lang="en-IN" b="1" dirty="0" smtClean="0">
                <a:solidFill>
                  <a:schemeClr val="tx1"/>
                </a:solidFill>
              </a:rPr>
              <a:t> </a:t>
            </a:r>
            <a:r>
              <a:rPr lang="en-IN" b="1" dirty="0">
                <a:solidFill>
                  <a:schemeClr val="tx1"/>
                </a:solidFill>
              </a:rPr>
              <a:t>your </a:t>
            </a:r>
            <a:r>
              <a:rPr lang="en-IN" b="1" dirty="0" smtClean="0">
                <a:solidFill>
                  <a:srgbClr val="FF00FF"/>
                </a:solidFill>
              </a:rPr>
              <a:t>returns</a:t>
            </a:r>
            <a:r>
              <a:rPr lang="en-IN" b="1" dirty="0" smtClean="0">
                <a:solidFill>
                  <a:schemeClr val="tx1"/>
                </a:solidFill>
              </a:rPr>
              <a:t>…</a:t>
            </a:r>
            <a:endParaRPr lang="en-IN" b="1" dirty="0">
              <a:solidFill>
                <a:schemeClr val="tx1"/>
              </a:solidFill>
            </a:endParaRPr>
          </a:p>
        </p:txBody>
      </p:sp>
      <p:sp>
        <p:nvSpPr>
          <p:cNvPr id="4" name="TextBox 3"/>
          <p:cNvSpPr txBox="1"/>
          <p:nvPr/>
        </p:nvSpPr>
        <p:spPr>
          <a:xfrm flipH="1">
            <a:off x="529557" y="5026282"/>
            <a:ext cx="3191163" cy="1200329"/>
          </a:xfrm>
          <a:prstGeom prst="rect">
            <a:avLst/>
          </a:prstGeom>
          <a:noFill/>
        </p:spPr>
        <p:txBody>
          <a:bodyPr wrap="square" rtlCol="0">
            <a:spAutoFit/>
          </a:bodyPr>
          <a:lstStyle/>
          <a:p>
            <a:endParaRPr lang="en-IN" sz="2400" dirty="0" smtClean="0"/>
          </a:p>
          <a:p>
            <a:r>
              <a:rPr lang="en-IN" sz="1600" u="sng" dirty="0" smtClean="0"/>
              <a:t>Guided by:</a:t>
            </a:r>
          </a:p>
          <a:p>
            <a:r>
              <a:rPr lang="en-IN" dirty="0" smtClean="0"/>
              <a:t>Dr. Premalatha HM</a:t>
            </a:r>
          </a:p>
          <a:p>
            <a:pPr fontAlgn="t"/>
            <a:r>
              <a:rPr lang="en-IN" sz="1400" dirty="0" smtClean="0"/>
              <a:t>Associate Professor</a:t>
            </a:r>
            <a:endParaRPr lang="en-IN" sz="1400" dirty="0"/>
          </a:p>
        </p:txBody>
      </p:sp>
      <p:sp>
        <p:nvSpPr>
          <p:cNvPr id="6" name="TextBox 5"/>
          <p:cNvSpPr txBox="1"/>
          <p:nvPr/>
        </p:nvSpPr>
        <p:spPr>
          <a:xfrm>
            <a:off x="6303126" y="5303282"/>
            <a:ext cx="4502358" cy="646331"/>
          </a:xfrm>
          <a:prstGeom prst="rect">
            <a:avLst/>
          </a:prstGeom>
          <a:noFill/>
        </p:spPr>
        <p:txBody>
          <a:bodyPr wrap="square" rtlCol="0">
            <a:spAutoFit/>
          </a:bodyPr>
          <a:lstStyle/>
          <a:p>
            <a:r>
              <a:rPr lang="en-IN" dirty="0" smtClean="0"/>
              <a:t>Name: Pawar Runal Rupesh</a:t>
            </a:r>
          </a:p>
          <a:p>
            <a:r>
              <a:rPr lang="en-IN" dirty="0" smtClean="0"/>
              <a:t>SRN:    </a:t>
            </a:r>
            <a:r>
              <a:rPr lang="en-IN" dirty="0" smtClean="0">
                <a:latin typeface="+mj-lt"/>
              </a:rPr>
              <a:t>PES1PG22CA141</a:t>
            </a:r>
          </a:p>
        </p:txBody>
      </p:sp>
      <p:cxnSp>
        <p:nvCxnSpPr>
          <p:cNvPr id="9" name="Straight Connector 8"/>
          <p:cNvCxnSpPr/>
          <p:nvPr/>
        </p:nvCxnSpPr>
        <p:spPr>
          <a:xfrm>
            <a:off x="166255" y="5033818"/>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4632" y="668270"/>
            <a:ext cx="1670304" cy="1670304"/>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2424088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80445"/>
            <a:ext cx="8596668" cy="691764"/>
          </a:xfrm>
        </p:spPr>
        <p:txBody>
          <a:bodyPr>
            <a:normAutofit fontScale="90000"/>
          </a:bodyPr>
          <a:lstStyle/>
          <a:p>
            <a:r>
              <a:rPr lang="en-IN" sz="4400" u="sng" dirty="0" smtClean="0">
                <a:solidFill>
                  <a:schemeClr val="tx1"/>
                </a:solidFill>
                <a:latin typeface="Papyrus" panose="03070502060502030205" pitchFamily="66" charset="0"/>
              </a:rPr>
              <a:t>Literature Survey</a:t>
            </a:r>
            <a:br>
              <a:rPr lang="en-IN" sz="4400" u="sng" dirty="0" smtClean="0">
                <a:solidFill>
                  <a:schemeClr val="tx1"/>
                </a:solidFill>
                <a:latin typeface="Papyrus" panose="03070502060502030205" pitchFamily="66" charset="0"/>
              </a:rPr>
            </a:br>
            <a:r>
              <a:rPr lang="en-IN" sz="4400" u="sng" dirty="0" smtClean="0">
                <a:solidFill>
                  <a:schemeClr val="tx1"/>
                </a:solidFill>
                <a:latin typeface="Papyrus" panose="03070502060502030205" pitchFamily="66" charset="0"/>
              </a:rPr>
              <a:t/>
            </a:r>
            <a:br>
              <a:rPr lang="en-IN" sz="4400" u="sng" dirty="0" smtClean="0">
                <a:solidFill>
                  <a:schemeClr val="tx1"/>
                </a:solidFill>
                <a:latin typeface="Papyrus" panose="03070502060502030205" pitchFamily="66" charset="0"/>
              </a:rPr>
            </a:br>
            <a:endParaRPr lang="en-IN" sz="4400" dirty="0">
              <a:solidFill>
                <a:schemeClr val="tx1"/>
              </a:solidFill>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677334" y="4708823"/>
            <a:ext cx="8596668" cy="2107097"/>
          </a:xfrm>
        </p:spPr>
        <p:txBody>
          <a:bodyPr>
            <a:normAutofit fontScale="85000" lnSpcReduction="20000"/>
          </a:bodyPr>
          <a:lstStyle/>
          <a:p>
            <a:pPr lvl="1"/>
            <a:endParaRPr lang="en-IN" u="sng" dirty="0"/>
          </a:p>
          <a:p>
            <a:pPr lvl="1"/>
            <a:r>
              <a:rPr lang="en-IN" u="sng" dirty="0"/>
              <a:t>Title</a:t>
            </a:r>
            <a:r>
              <a:rPr lang="en-IN" dirty="0"/>
              <a:t>- Sentiment Analysis of Stocks Based on News Headlines Using </a:t>
            </a:r>
            <a:r>
              <a:rPr lang="en-IN" dirty="0" smtClean="0"/>
              <a:t>NLP</a:t>
            </a:r>
            <a:endParaRPr lang="en-IN" dirty="0"/>
          </a:p>
          <a:p>
            <a:pPr lvl="1"/>
            <a:r>
              <a:rPr lang="en-IN" u="sng" dirty="0"/>
              <a:t>Authors Detail</a:t>
            </a:r>
            <a:r>
              <a:rPr lang="en-IN" dirty="0"/>
              <a:t>- </a:t>
            </a:r>
            <a:r>
              <a:rPr lang="en-IN" dirty="0" smtClean="0"/>
              <a:t>Amrita </a:t>
            </a:r>
            <a:r>
              <a:rPr lang="en-IN" dirty="0" err="1" smtClean="0"/>
              <a:t>Ticku</a:t>
            </a:r>
            <a:endParaRPr lang="en-IN" dirty="0" smtClean="0"/>
          </a:p>
          <a:p>
            <a:pPr lvl="1"/>
            <a:r>
              <a:rPr lang="en-IN" u="sng" dirty="0" smtClean="0"/>
              <a:t>Publications details</a:t>
            </a:r>
            <a:r>
              <a:rPr lang="en-IN" dirty="0" smtClean="0"/>
              <a:t>- V. E. </a:t>
            </a:r>
            <a:r>
              <a:rPr lang="en-IN" dirty="0" err="1" smtClean="0"/>
              <a:t>Balas</a:t>
            </a:r>
            <a:r>
              <a:rPr lang="en-IN" dirty="0" smtClean="0"/>
              <a:t> et al. (Eds.): AITEES 2022</a:t>
            </a:r>
          </a:p>
          <a:p>
            <a:pPr lvl="1"/>
            <a:r>
              <a:rPr lang="en-IN" u="sng" dirty="0" smtClean="0"/>
              <a:t>Summary </a:t>
            </a:r>
            <a:r>
              <a:rPr lang="en-IN" u="sng" dirty="0"/>
              <a:t>about work done in paper</a:t>
            </a:r>
            <a:r>
              <a:rPr lang="en-IN" dirty="0"/>
              <a:t> - This study employs Natural Language Processing (NLP) to analyze news headlines and assess their immediate impact on a company's stock growth, comparing two sentiment analysis approaches using Convolutional Neural Network and Gated Recurrent Units algorithms.</a:t>
            </a:r>
          </a:p>
        </p:txBody>
      </p:sp>
      <p:sp>
        <p:nvSpPr>
          <p:cNvPr id="5" name="TextBox 4"/>
          <p:cNvSpPr txBox="1"/>
          <p:nvPr/>
        </p:nvSpPr>
        <p:spPr>
          <a:xfrm>
            <a:off x="677334" y="1866908"/>
            <a:ext cx="1838965" cy="461665"/>
          </a:xfrm>
          <a:prstGeom prst="rect">
            <a:avLst/>
          </a:prstGeom>
          <a:noFill/>
        </p:spPr>
        <p:txBody>
          <a:bodyPr wrap="none" rtlCol="0">
            <a:spAutoFit/>
          </a:bodyPr>
          <a:lstStyle/>
          <a:p>
            <a:r>
              <a:rPr lang="en-IN" sz="2400" dirty="0" smtClean="0">
                <a:latin typeface="Adobe Arabic" panose="02040503050201020203" pitchFamily="18" charset="-78"/>
                <a:cs typeface="Adobe Arabic" panose="02040503050201020203" pitchFamily="18" charset="-78"/>
              </a:rPr>
              <a:t>Research </a:t>
            </a:r>
            <a:r>
              <a:rPr lang="en-IN" sz="2400" dirty="0">
                <a:latin typeface="Adobe Arabic" panose="02040503050201020203" pitchFamily="18" charset="-78"/>
                <a:cs typeface="Adobe Arabic" panose="02040503050201020203" pitchFamily="18" charset="-78"/>
              </a:rPr>
              <a:t>P</a:t>
            </a:r>
            <a:r>
              <a:rPr lang="en-IN" sz="2400" dirty="0" smtClean="0">
                <a:latin typeface="Adobe Arabic" panose="02040503050201020203" pitchFamily="18" charset="-78"/>
                <a:cs typeface="Adobe Arabic" panose="02040503050201020203" pitchFamily="18" charset="-78"/>
              </a:rPr>
              <a:t>aper -3</a:t>
            </a:r>
            <a:endParaRPr lang="en-IN" sz="2400" dirty="0"/>
          </a:p>
        </p:txBody>
      </p:sp>
      <p:sp>
        <p:nvSpPr>
          <p:cNvPr id="6" name="TextBox 5"/>
          <p:cNvSpPr txBox="1"/>
          <p:nvPr/>
        </p:nvSpPr>
        <p:spPr>
          <a:xfrm>
            <a:off x="669383" y="4341414"/>
            <a:ext cx="1838965" cy="461665"/>
          </a:xfrm>
          <a:prstGeom prst="rect">
            <a:avLst/>
          </a:prstGeom>
          <a:noFill/>
        </p:spPr>
        <p:txBody>
          <a:bodyPr wrap="none" rtlCol="0">
            <a:spAutoFit/>
          </a:bodyPr>
          <a:lstStyle/>
          <a:p>
            <a:r>
              <a:rPr lang="en-IN" sz="2400" dirty="0" smtClean="0">
                <a:latin typeface="Adobe Arabic" panose="02040503050201020203" pitchFamily="18" charset="-78"/>
                <a:cs typeface="Adobe Arabic" panose="02040503050201020203" pitchFamily="18" charset="-78"/>
              </a:rPr>
              <a:t>Research Paper -4</a:t>
            </a:r>
            <a:endParaRPr lang="en-IN" sz="2400" dirty="0"/>
          </a:p>
        </p:txBody>
      </p:sp>
      <p:sp>
        <p:nvSpPr>
          <p:cNvPr id="7" name="Content Placeholder 2"/>
          <p:cNvSpPr txBox="1">
            <a:spLocks/>
          </p:cNvSpPr>
          <p:nvPr/>
        </p:nvSpPr>
        <p:spPr>
          <a:xfrm>
            <a:off x="677334" y="2234317"/>
            <a:ext cx="8596668" cy="2107097"/>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endParaRPr lang="en-IN" u="sng" dirty="0" smtClean="0"/>
          </a:p>
          <a:p>
            <a:pPr lvl="1"/>
            <a:r>
              <a:rPr lang="en-IN" u="sng" dirty="0" smtClean="0"/>
              <a:t>Title</a:t>
            </a:r>
            <a:r>
              <a:rPr lang="en-IN" dirty="0" smtClean="0"/>
              <a:t>- Artificial Intelligence and Sentiment Analysis: A Review in Competitive Research.</a:t>
            </a:r>
          </a:p>
          <a:p>
            <a:pPr lvl="1"/>
            <a:r>
              <a:rPr lang="en-IN" u="sng" dirty="0" smtClean="0"/>
              <a:t>Authors Detail</a:t>
            </a:r>
            <a:r>
              <a:rPr lang="en-IN" dirty="0" smtClean="0"/>
              <a:t>- Hamed Taherdoost.</a:t>
            </a:r>
          </a:p>
          <a:p>
            <a:pPr lvl="1"/>
            <a:r>
              <a:rPr lang="en-IN" u="sng" dirty="0" smtClean="0"/>
              <a:t>Publications details</a:t>
            </a:r>
            <a:r>
              <a:rPr lang="en-IN" dirty="0" smtClean="0"/>
              <a:t>- University </a:t>
            </a:r>
            <a:r>
              <a:rPr lang="en-IN" dirty="0"/>
              <a:t>Canada </a:t>
            </a:r>
            <a:r>
              <a:rPr lang="en-IN" dirty="0" smtClean="0"/>
              <a:t>West </a:t>
            </a:r>
            <a:r>
              <a:rPr lang="en-IN" dirty="0"/>
              <a:t>February </a:t>
            </a:r>
            <a:r>
              <a:rPr lang="en-IN" dirty="0" smtClean="0"/>
              <a:t>2023.</a:t>
            </a:r>
          </a:p>
          <a:p>
            <a:pPr lvl="1"/>
            <a:r>
              <a:rPr lang="en-IN" u="sng" dirty="0" smtClean="0"/>
              <a:t>Summary about work done in paper</a:t>
            </a:r>
            <a:r>
              <a:rPr lang="en-IN" dirty="0" smtClean="0"/>
              <a:t> - This article explores the use of artificial intelligence-enhanced sentiment analysis in competitive research, examining papers from 2012 to 2022 to understand how AI can identify and compare market measurements, providing insights into customer perceptions of competitors.</a:t>
            </a:r>
            <a:endParaRPr lang="en-IN"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1343434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80445"/>
            <a:ext cx="8596668" cy="691764"/>
          </a:xfrm>
        </p:spPr>
        <p:txBody>
          <a:bodyPr>
            <a:normAutofit fontScale="90000"/>
          </a:bodyPr>
          <a:lstStyle/>
          <a:p>
            <a:r>
              <a:rPr lang="en-IN" sz="4400" u="sng" dirty="0" smtClean="0">
                <a:solidFill>
                  <a:schemeClr val="tx1"/>
                </a:solidFill>
                <a:latin typeface="Papyrus" panose="03070502060502030205" pitchFamily="66" charset="0"/>
              </a:rPr>
              <a:t>Literature Survey</a:t>
            </a:r>
            <a:br>
              <a:rPr lang="en-IN" sz="4400" u="sng" dirty="0" smtClean="0">
                <a:solidFill>
                  <a:schemeClr val="tx1"/>
                </a:solidFill>
                <a:latin typeface="Papyrus" panose="03070502060502030205" pitchFamily="66" charset="0"/>
              </a:rPr>
            </a:br>
            <a:r>
              <a:rPr lang="en-IN" sz="4400" u="sng" dirty="0" smtClean="0">
                <a:solidFill>
                  <a:schemeClr val="tx1"/>
                </a:solidFill>
                <a:latin typeface="Papyrus" panose="03070502060502030205" pitchFamily="66" charset="0"/>
              </a:rPr>
              <a:t/>
            </a:r>
            <a:br>
              <a:rPr lang="en-IN" sz="4400" u="sng" dirty="0" smtClean="0">
                <a:solidFill>
                  <a:schemeClr val="tx1"/>
                </a:solidFill>
                <a:latin typeface="Papyrus" panose="03070502060502030205" pitchFamily="66" charset="0"/>
              </a:rPr>
            </a:br>
            <a:endParaRPr lang="en-IN" sz="4400" dirty="0">
              <a:solidFill>
                <a:schemeClr val="tx1"/>
              </a:solidFill>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677334" y="2328573"/>
            <a:ext cx="8596668" cy="2409245"/>
          </a:xfrm>
        </p:spPr>
        <p:txBody>
          <a:bodyPr>
            <a:normAutofit fontScale="92500" lnSpcReduction="20000"/>
          </a:bodyPr>
          <a:lstStyle/>
          <a:p>
            <a:pPr lvl="1"/>
            <a:endParaRPr lang="en-IN" u="sng" dirty="0"/>
          </a:p>
          <a:p>
            <a:pPr lvl="1"/>
            <a:r>
              <a:rPr lang="en-IN" u="sng" dirty="0" smtClean="0"/>
              <a:t>Title</a:t>
            </a:r>
            <a:r>
              <a:rPr lang="en-IN" dirty="0" smtClean="0"/>
              <a:t>- </a:t>
            </a:r>
            <a:r>
              <a:rPr lang="en-IN" dirty="0"/>
              <a:t>Stock Market Prediction using Machine Learning Techniques: A Systematic </a:t>
            </a:r>
            <a:r>
              <a:rPr lang="en-IN" dirty="0" smtClean="0"/>
              <a:t>Review</a:t>
            </a:r>
            <a:endParaRPr lang="en-IN" dirty="0"/>
          </a:p>
          <a:p>
            <a:pPr lvl="1"/>
            <a:r>
              <a:rPr lang="en-IN" u="sng" dirty="0"/>
              <a:t>Authors Detail</a:t>
            </a:r>
            <a:r>
              <a:rPr lang="en-IN" dirty="0"/>
              <a:t>- Aditi </a:t>
            </a:r>
            <a:r>
              <a:rPr lang="en-IN" dirty="0" smtClean="0"/>
              <a:t>Gupta</a:t>
            </a:r>
            <a:endParaRPr lang="en-IN" dirty="0"/>
          </a:p>
          <a:p>
            <a:pPr lvl="1"/>
            <a:r>
              <a:rPr lang="en-IN" u="sng" dirty="0"/>
              <a:t>Publications </a:t>
            </a:r>
            <a:r>
              <a:rPr lang="en-IN" u="sng" dirty="0" smtClean="0"/>
              <a:t>details-</a:t>
            </a:r>
            <a:r>
              <a:rPr lang="en-IN" dirty="0" smtClean="0"/>
              <a:t> 2023 IEEE </a:t>
            </a:r>
            <a:endParaRPr lang="en-IN" dirty="0"/>
          </a:p>
          <a:p>
            <a:pPr lvl="1"/>
            <a:r>
              <a:rPr lang="en-IN" u="sng" dirty="0"/>
              <a:t>Summary about work done in paper</a:t>
            </a:r>
            <a:r>
              <a:rPr lang="en-IN" dirty="0"/>
              <a:t> - This paper provides a comprehensive assessment of 22 research publications on stock price prediction, exploring various machine learning and AI approaches and identifying LSTM as the most commonly utilized technique due to its excellent performance, along with other promising methods like CNN, RNN, </a:t>
            </a:r>
            <a:r>
              <a:rPr lang="en-IN" dirty="0" smtClean="0"/>
              <a:t>SVM</a:t>
            </a:r>
            <a:r>
              <a:rPr lang="en-IN" dirty="0"/>
              <a:t> </a:t>
            </a:r>
            <a:r>
              <a:rPr lang="en-IN" dirty="0" smtClean="0"/>
              <a:t>and RFC.</a:t>
            </a:r>
            <a:endParaRPr lang="en-IN" dirty="0"/>
          </a:p>
        </p:txBody>
      </p:sp>
      <p:sp>
        <p:nvSpPr>
          <p:cNvPr id="5" name="TextBox 4"/>
          <p:cNvSpPr txBox="1"/>
          <p:nvPr/>
        </p:nvSpPr>
        <p:spPr>
          <a:xfrm>
            <a:off x="677334" y="1866908"/>
            <a:ext cx="1838965" cy="461665"/>
          </a:xfrm>
          <a:prstGeom prst="rect">
            <a:avLst/>
          </a:prstGeom>
          <a:noFill/>
        </p:spPr>
        <p:txBody>
          <a:bodyPr wrap="none" rtlCol="0">
            <a:spAutoFit/>
          </a:bodyPr>
          <a:lstStyle/>
          <a:p>
            <a:r>
              <a:rPr lang="en-IN" sz="2400" dirty="0">
                <a:latin typeface="Adobe Arabic" panose="02040503050201020203" pitchFamily="18" charset="-78"/>
                <a:cs typeface="Adobe Arabic" panose="02040503050201020203" pitchFamily="18" charset="-78"/>
              </a:rPr>
              <a:t>Research </a:t>
            </a:r>
            <a:r>
              <a:rPr lang="en-IN" sz="2400" dirty="0" smtClean="0">
                <a:latin typeface="Adobe Arabic" panose="02040503050201020203" pitchFamily="18" charset="-78"/>
                <a:cs typeface="Adobe Arabic" panose="02040503050201020203" pitchFamily="18" charset="-78"/>
              </a:rPr>
              <a:t>Paper -5</a:t>
            </a:r>
            <a:endParaRPr lang="en-IN" sz="2400"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1757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solidFill>
                  <a:schemeClr val="tx1"/>
                </a:solidFill>
                <a:latin typeface="Papyrus" panose="03070502060502030205" pitchFamily="66" charset="0"/>
              </a:rPr>
              <a:t>Tools &amp; Technologies</a:t>
            </a:r>
            <a:endParaRPr lang="en-IN" u="sng" dirty="0">
              <a:solidFill>
                <a:schemeClr val="tx1"/>
              </a:solidFill>
            </a:endParaRPr>
          </a:p>
        </p:txBody>
      </p:sp>
      <p:sp>
        <p:nvSpPr>
          <p:cNvPr id="3" name="Content Placeholder 2"/>
          <p:cNvSpPr>
            <a:spLocks noGrp="1"/>
          </p:cNvSpPr>
          <p:nvPr>
            <p:ph idx="1"/>
          </p:nvPr>
        </p:nvSpPr>
        <p:spPr>
          <a:xfrm>
            <a:off x="677334" y="2214880"/>
            <a:ext cx="8596668" cy="3826483"/>
          </a:xfrm>
        </p:spPr>
        <p:txBody>
          <a:bodyPr>
            <a:normAutofit/>
          </a:bodyPr>
          <a:lstStyle/>
          <a:p>
            <a:r>
              <a:rPr lang="en-US" dirty="0" smtClean="0"/>
              <a:t>Programming Language : Python (3.11.4) </a:t>
            </a:r>
            <a:endParaRPr lang="en-US" u="sng" dirty="0" smtClean="0"/>
          </a:p>
          <a:p>
            <a:r>
              <a:rPr lang="en-IN" dirty="0" smtClean="0"/>
              <a:t>Database : mongo DB </a:t>
            </a:r>
          </a:p>
          <a:p>
            <a:r>
              <a:rPr lang="en-IN" dirty="0" smtClean="0"/>
              <a:t>IDE : Visual Studio Code (v 1.85.1) and Jupyter Notebook</a:t>
            </a:r>
            <a:endParaRPr lang="en-US" dirty="0" smtClean="0"/>
          </a:p>
          <a:p>
            <a:endParaRPr lang="en-US" dirty="0" smtClean="0"/>
          </a:p>
          <a:p>
            <a:endParaRPr lang="en-US" dirty="0" smtClean="0"/>
          </a:p>
          <a:p>
            <a:r>
              <a:rPr lang="en-US" dirty="0" smtClean="0"/>
              <a:t>RAM : 8 GB and above.</a:t>
            </a:r>
          </a:p>
          <a:p>
            <a:r>
              <a:rPr lang="en-US" dirty="0" smtClean="0"/>
              <a:t>Processor : </a:t>
            </a:r>
            <a:r>
              <a:rPr lang="en-IN" dirty="0"/>
              <a:t>Intel </a:t>
            </a:r>
            <a:r>
              <a:rPr lang="en-IN" dirty="0" smtClean="0"/>
              <a:t>Core i7</a:t>
            </a:r>
            <a:endParaRPr lang="en-US" dirty="0" smtClean="0"/>
          </a:p>
          <a:p>
            <a:r>
              <a:rPr lang="en-US" dirty="0" smtClean="0"/>
              <a:t>Storage : 1 TB HDD</a:t>
            </a:r>
          </a:p>
          <a:p>
            <a:r>
              <a:rPr lang="en-US" dirty="0" smtClean="0"/>
              <a:t>Operating system : Windows 10</a:t>
            </a:r>
          </a:p>
          <a:p>
            <a:endParaRPr lang="en-IN" dirty="0"/>
          </a:p>
        </p:txBody>
      </p:sp>
      <p:sp>
        <p:nvSpPr>
          <p:cNvPr id="6" name="TextBox 5"/>
          <p:cNvSpPr txBox="1"/>
          <p:nvPr/>
        </p:nvSpPr>
        <p:spPr>
          <a:xfrm>
            <a:off x="677334" y="1468735"/>
            <a:ext cx="1478290" cy="461665"/>
          </a:xfrm>
          <a:prstGeom prst="rect">
            <a:avLst/>
          </a:prstGeom>
          <a:noFill/>
        </p:spPr>
        <p:txBody>
          <a:bodyPr wrap="none" rtlCol="0">
            <a:spAutoFit/>
          </a:bodyPr>
          <a:lstStyle/>
          <a:p>
            <a:r>
              <a:rPr lang="en-IN" sz="2400" u="sng" dirty="0" smtClean="0">
                <a:latin typeface="Papyrus" panose="03070502060502030205" pitchFamily="66" charset="0"/>
              </a:rPr>
              <a:t>Software</a:t>
            </a:r>
            <a:endParaRPr lang="en-IN" sz="2400" dirty="0"/>
          </a:p>
        </p:txBody>
      </p:sp>
      <p:sp>
        <p:nvSpPr>
          <p:cNvPr id="8" name="TextBox 7"/>
          <p:cNvSpPr txBox="1"/>
          <p:nvPr/>
        </p:nvSpPr>
        <p:spPr>
          <a:xfrm>
            <a:off x="748896" y="3731643"/>
            <a:ext cx="1531188" cy="461665"/>
          </a:xfrm>
          <a:prstGeom prst="rect">
            <a:avLst/>
          </a:prstGeom>
          <a:noFill/>
        </p:spPr>
        <p:txBody>
          <a:bodyPr wrap="none" rtlCol="0">
            <a:spAutoFit/>
          </a:bodyPr>
          <a:lstStyle/>
          <a:p>
            <a:r>
              <a:rPr lang="en-IN" sz="2400" u="sng" dirty="0" smtClean="0">
                <a:latin typeface="Papyrus" panose="03070502060502030205" pitchFamily="66" charset="0"/>
              </a:rPr>
              <a:t>Hardware</a:t>
            </a:r>
            <a:endParaRPr lang="en-IN" sz="240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31771781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u="sng" dirty="0" smtClean="0">
                <a:solidFill>
                  <a:schemeClr val="tx1"/>
                </a:solidFill>
                <a:latin typeface="Papyrus" panose="03070502060502030205" pitchFamily="66" charset="0"/>
              </a:rPr>
              <a:t>Functional  Requirements</a:t>
            </a:r>
            <a:endParaRPr lang="en-IN" sz="4400" u="sng" dirty="0">
              <a:solidFill>
                <a:schemeClr val="tx1"/>
              </a:solidFill>
            </a:endParaRPr>
          </a:p>
        </p:txBody>
      </p:sp>
      <p:sp>
        <p:nvSpPr>
          <p:cNvPr id="3" name="Content Placeholder 2"/>
          <p:cNvSpPr>
            <a:spLocks noGrp="1"/>
          </p:cNvSpPr>
          <p:nvPr>
            <p:ph idx="1"/>
          </p:nvPr>
        </p:nvSpPr>
        <p:spPr>
          <a:xfrm>
            <a:off x="677334" y="1149004"/>
            <a:ext cx="9110722" cy="4855556"/>
          </a:xfrm>
        </p:spPr>
        <p:txBody>
          <a:bodyPr>
            <a:normAutofit/>
          </a:bodyPr>
          <a:lstStyle/>
          <a:p>
            <a:endParaRPr lang="en-US" sz="3200" dirty="0"/>
          </a:p>
          <a:p>
            <a:r>
              <a:rPr lang="en-US" u="sng" dirty="0"/>
              <a:t>User Registration and Login:</a:t>
            </a:r>
          </a:p>
          <a:p>
            <a:pPr lvl="1"/>
            <a:r>
              <a:rPr lang="en-US" dirty="0"/>
              <a:t>Secure account creation and management.</a:t>
            </a:r>
          </a:p>
          <a:p>
            <a:pPr lvl="1"/>
            <a:r>
              <a:rPr lang="en-US" dirty="0"/>
              <a:t>User-friendly interface for registration and login.</a:t>
            </a:r>
          </a:p>
          <a:p>
            <a:r>
              <a:rPr lang="en-US" u="sng" dirty="0"/>
              <a:t>Stock Search and Exploration:</a:t>
            </a:r>
          </a:p>
          <a:p>
            <a:pPr lvl="1"/>
            <a:r>
              <a:rPr lang="en-US" dirty="0"/>
              <a:t>Easy search for NSE Nifty 200 stocks by name, symbol, or sector.</a:t>
            </a:r>
          </a:p>
          <a:p>
            <a:pPr lvl="1"/>
            <a:r>
              <a:rPr lang="en-US" dirty="0"/>
              <a:t>Comprehensive stock information display:</a:t>
            </a:r>
          </a:p>
          <a:p>
            <a:pPr lvl="2"/>
            <a:r>
              <a:rPr lang="en-US" dirty="0"/>
              <a:t>Current price, historical charts, financial ratios, news, and analyst ratings.</a:t>
            </a:r>
          </a:p>
          <a:p>
            <a:pPr lvl="2"/>
            <a:r>
              <a:rPr lang="en-US" dirty="0"/>
              <a:t>Clear visualization of buy/sell recommendations (80/20 split) aligned with the </a:t>
            </a:r>
            <a:r>
              <a:rPr lang="en-US" dirty="0" smtClean="0"/>
              <a:t>Pie Chart </a:t>
            </a:r>
            <a:r>
              <a:rPr lang="en-US" dirty="0"/>
              <a:t>concept</a:t>
            </a:r>
            <a:r>
              <a:rPr lang="en-US" dirty="0" smtClean="0"/>
              <a:t>.</a:t>
            </a:r>
          </a:p>
          <a:p>
            <a:r>
              <a:rPr lang="en-US" u="sng" dirty="0"/>
              <a:t>AI-Powered Stock Analysis</a:t>
            </a:r>
            <a:r>
              <a:rPr lang="en-US" u="sng" dirty="0" smtClean="0"/>
              <a:t>: </a:t>
            </a:r>
          </a:p>
          <a:p>
            <a:pPr lvl="1"/>
            <a:r>
              <a:rPr lang="en-US" dirty="0" smtClean="0"/>
              <a:t>Implementation </a:t>
            </a:r>
            <a:r>
              <a:rPr lang="en-US" dirty="0"/>
              <a:t>of machine learning models </a:t>
            </a:r>
            <a:r>
              <a:rPr lang="en-US" dirty="0" smtClean="0"/>
              <a:t>for Price prediction, Trend analysis, Pattern recognition Risk assessment</a:t>
            </a:r>
          </a:p>
          <a:p>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1907088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u="sng" dirty="0" smtClean="0">
                <a:solidFill>
                  <a:schemeClr val="tx1"/>
                </a:solidFill>
                <a:latin typeface="Papyrus" panose="03070502060502030205" pitchFamily="66" charset="0"/>
              </a:rPr>
              <a:t>Non-Functional  </a:t>
            </a:r>
            <a:r>
              <a:rPr lang="en-IN" sz="4000" u="sng" dirty="0">
                <a:solidFill>
                  <a:schemeClr val="tx1"/>
                </a:solidFill>
                <a:latin typeface="Papyrus" panose="03070502060502030205" pitchFamily="66" charset="0"/>
              </a:rPr>
              <a:t>Requirements</a:t>
            </a:r>
            <a:endParaRPr lang="en-IN" sz="4000" u="sng" dirty="0">
              <a:solidFill>
                <a:schemeClr val="tx1"/>
              </a:solidFill>
            </a:endParaRPr>
          </a:p>
        </p:txBody>
      </p:sp>
      <p:sp>
        <p:nvSpPr>
          <p:cNvPr id="3" name="Content Placeholder 2"/>
          <p:cNvSpPr>
            <a:spLocks noGrp="1"/>
          </p:cNvSpPr>
          <p:nvPr>
            <p:ph idx="1"/>
          </p:nvPr>
        </p:nvSpPr>
        <p:spPr>
          <a:xfrm>
            <a:off x="677334" y="1717964"/>
            <a:ext cx="8596668" cy="4581236"/>
          </a:xfrm>
        </p:spPr>
        <p:txBody>
          <a:bodyPr>
            <a:normAutofit/>
          </a:bodyPr>
          <a:lstStyle/>
          <a:p>
            <a:endParaRPr lang="en-US" sz="2000" dirty="0"/>
          </a:p>
          <a:p>
            <a:r>
              <a:rPr lang="en-US" u="sng" dirty="0" smtClean="0"/>
              <a:t>Usability</a:t>
            </a:r>
            <a:r>
              <a:rPr lang="en-US" dirty="0" smtClean="0"/>
              <a:t> : The </a:t>
            </a:r>
            <a:r>
              <a:rPr lang="en-US" dirty="0"/>
              <a:t>user interface of the </a:t>
            </a:r>
            <a:r>
              <a:rPr lang="en-US" dirty="0" smtClean="0"/>
              <a:t>webpage </a:t>
            </a:r>
            <a:r>
              <a:rPr lang="en-US" dirty="0"/>
              <a:t>shall be designed to be intuitive, user-friendly, and accessible, ensuring a positive user experience for </a:t>
            </a:r>
            <a:r>
              <a:rPr lang="en-US" dirty="0" smtClean="0"/>
              <a:t>Investors.</a:t>
            </a:r>
          </a:p>
          <a:p>
            <a:endParaRPr lang="en-US" dirty="0" smtClean="0"/>
          </a:p>
          <a:p>
            <a:r>
              <a:rPr lang="en-US" u="sng" dirty="0"/>
              <a:t>Performance</a:t>
            </a:r>
            <a:r>
              <a:rPr lang="en-US" dirty="0"/>
              <a:t> : Design the platform to accommodate </a:t>
            </a:r>
            <a:r>
              <a:rPr lang="en-US" dirty="0" smtClean="0"/>
              <a:t>and predict future </a:t>
            </a:r>
            <a:r>
              <a:rPr lang="en-US" dirty="0"/>
              <a:t>growth.</a:t>
            </a:r>
          </a:p>
          <a:p>
            <a:endParaRPr lang="en-US" u="sng" dirty="0" smtClean="0"/>
          </a:p>
          <a:p>
            <a:r>
              <a:rPr lang="en-US" u="sng" dirty="0" smtClean="0"/>
              <a:t>Scalability</a:t>
            </a:r>
            <a:r>
              <a:rPr lang="en-US" dirty="0" smtClean="0"/>
              <a:t> </a:t>
            </a:r>
            <a:r>
              <a:rPr lang="en-US" dirty="0"/>
              <a:t>: </a:t>
            </a:r>
            <a:r>
              <a:rPr lang="en-US" dirty="0" smtClean="0"/>
              <a:t>It can Handle </a:t>
            </a:r>
            <a:r>
              <a:rPr lang="en-US" dirty="0"/>
              <a:t>real-time </a:t>
            </a:r>
            <a:r>
              <a:rPr lang="en-US" dirty="0" smtClean="0"/>
              <a:t>data, historic data and transaction </a:t>
            </a:r>
            <a:r>
              <a:rPr lang="en-US" dirty="0"/>
              <a:t>loads efficiently.</a:t>
            </a:r>
          </a:p>
          <a:p>
            <a:endParaRPr lang="en-US" u="sng" dirty="0" smtClean="0"/>
          </a:p>
          <a:p>
            <a:r>
              <a:rPr lang="en-US" u="sng" dirty="0" smtClean="0"/>
              <a:t>Accessibility</a:t>
            </a:r>
            <a:r>
              <a:rPr lang="en-US" dirty="0" smtClean="0"/>
              <a:t> </a:t>
            </a:r>
            <a:r>
              <a:rPr lang="en-US" dirty="0"/>
              <a:t>: Ensure the platform is accessible for </a:t>
            </a:r>
            <a:r>
              <a:rPr lang="en-US" dirty="0" smtClean="0"/>
              <a:t>users as convenient they want.</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4230187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u="sng" dirty="0" smtClean="0">
                <a:solidFill>
                  <a:schemeClr val="tx1"/>
                </a:solidFill>
                <a:latin typeface="Papyrus" panose="03070502060502030205" pitchFamily="66" charset="0"/>
              </a:rPr>
              <a:t>Non-Functional  </a:t>
            </a:r>
            <a:r>
              <a:rPr lang="en-IN" sz="4000" u="sng" dirty="0">
                <a:solidFill>
                  <a:schemeClr val="tx1"/>
                </a:solidFill>
                <a:latin typeface="Papyrus" panose="03070502060502030205" pitchFamily="66" charset="0"/>
              </a:rPr>
              <a:t>Requirements</a:t>
            </a:r>
            <a:endParaRPr lang="en-IN" sz="4000" u="sng" dirty="0">
              <a:solidFill>
                <a:schemeClr val="tx1"/>
              </a:solidFill>
            </a:endParaRPr>
          </a:p>
        </p:txBody>
      </p:sp>
      <p:sp>
        <p:nvSpPr>
          <p:cNvPr id="3" name="Content Placeholder 2"/>
          <p:cNvSpPr>
            <a:spLocks noGrp="1"/>
          </p:cNvSpPr>
          <p:nvPr>
            <p:ph idx="1"/>
          </p:nvPr>
        </p:nvSpPr>
        <p:spPr>
          <a:xfrm>
            <a:off x="677334" y="1930400"/>
            <a:ext cx="8596668" cy="3352800"/>
          </a:xfrm>
        </p:spPr>
        <p:txBody>
          <a:bodyPr>
            <a:normAutofit/>
          </a:bodyPr>
          <a:lstStyle/>
          <a:p>
            <a:endParaRPr lang="en-US" dirty="0"/>
          </a:p>
          <a:p>
            <a:r>
              <a:rPr lang="en-US" u="sng" dirty="0"/>
              <a:t>Maintenance</a:t>
            </a:r>
            <a:r>
              <a:rPr lang="en-US" dirty="0"/>
              <a:t> : Maintenance will be done on Precise time and it is maintained easily by the single person itself and it is user friendly. </a:t>
            </a:r>
          </a:p>
          <a:p>
            <a:endParaRPr lang="en-US" u="sng" dirty="0" smtClean="0"/>
          </a:p>
          <a:p>
            <a:r>
              <a:rPr lang="en-US" u="sng" dirty="0" smtClean="0"/>
              <a:t>Regular </a:t>
            </a:r>
            <a:r>
              <a:rPr lang="en-US" u="sng" dirty="0"/>
              <a:t>Updates </a:t>
            </a:r>
            <a:r>
              <a:rPr lang="en-US" dirty="0"/>
              <a:t>: Plan for regular updates of the AI model with new data and continuous </a:t>
            </a:r>
            <a:r>
              <a:rPr lang="en-US" dirty="0" smtClean="0"/>
              <a:t>improvement </a:t>
            </a:r>
            <a:r>
              <a:rPr lang="en-US" dirty="0"/>
              <a:t>of the platform's features and functionalities</a:t>
            </a:r>
            <a:r>
              <a:rPr lang="en-US" dirty="0" smtClean="0"/>
              <a:t>.</a:t>
            </a:r>
          </a:p>
          <a:p>
            <a:endParaRPr lang="en-US" dirty="0" smtClean="0"/>
          </a:p>
          <a:p>
            <a:r>
              <a:rPr lang="en-US" u="sng" dirty="0"/>
              <a:t>Security</a:t>
            </a:r>
            <a:r>
              <a:rPr lang="en-US" dirty="0"/>
              <a:t>: Secure data storage and transmission with encryption and authentication protocols.</a:t>
            </a:r>
          </a:p>
          <a:p>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29368325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30706" y="3531459"/>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sz="4400" u="sng" dirty="0" smtClean="0">
                <a:solidFill>
                  <a:schemeClr val="tx1"/>
                </a:solidFill>
                <a:latin typeface="Papyrus" panose="03070502060502030205" pitchFamily="66" charset="0"/>
              </a:rPr>
              <a:t>Design diagram</a:t>
            </a:r>
            <a:endParaRPr lang="en-IN" sz="4400" u="sng" dirty="0">
              <a:solidFill>
                <a:schemeClr val="tx1"/>
              </a:solidFill>
            </a:endParaRPr>
          </a:p>
        </p:txBody>
      </p:sp>
      <p:sp>
        <p:nvSpPr>
          <p:cNvPr id="5" name="TextBox 4"/>
          <p:cNvSpPr txBox="1"/>
          <p:nvPr/>
        </p:nvSpPr>
        <p:spPr>
          <a:xfrm>
            <a:off x="677334" y="1466054"/>
            <a:ext cx="2456185" cy="369332"/>
          </a:xfrm>
          <a:prstGeom prst="rect">
            <a:avLst/>
          </a:prstGeom>
          <a:noFill/>
        </p:spPr>
        <p:txBody>
          <a:bodyPr wrap="none" rtlCol="0">
            <a:spAutoFit/>
          </a:bodyPr>
          <a:lstStyle/>
          <a:p>
            <a:r>
              <a:rPr lang="en-IN" dirty="0"/>
              <a:t> </a:t>
            </a:r>
            <a:r>
              <a:rPr lang="en-IN" dirty="0" smtClean="0"/>
              <a:t>Architecture Diagram</a:t>
            </a:r>
            <a:endParaRPr lang="en-IN" dirty="0"/>
          </a:p>
        </p:txBody>
      </p:sp>
      <p:grpSp>
        <p:nvGrpSpPr>
          <p:cNvPr id="18" name="Group 17"/>
          <p:cNvGrpSpPr/>
          <p:nvPr/>
        </p:nvGrpSpPr>
        <p:grpSpPr>
          <a:xfrm flipH="1" flipV="1">
            <a:off x="7695915" y="4467582"/>
            <a:ext cx="45719" cy="45719"/>
            <a:chOff x="4311528" y="1225295"/>
            <a:chExt cx="364857" cy="426814"/>
          </a:xfrm>
        </p:grpSpPr>
        <p:sp>
          <p:nvSpPr>
            <p:cNvPr id="19" name="Right Arrow 18"/>
            <p:cNvSpPr/>
            <p:nvPr/>
          </p:nvSpPr>
          <p:spPr>
            <a:xfrm>
              <a:off x="4311528" y="1225295"/>
              <a:ext cx="364857" cy="4268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txBox="1"/>
            <p:nvPr/>
          </p:nvSpPr>
          <p:spPr>
            <a:xfrm>
              <a:off x="4311528" y="1310658"/>
              <a:ext cx="255400" cy="2560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p:txBody>
        </p:sp>
      </p:grpSp>
      <p:sp>
        <p:nvSpPr>
          <p:cNvPr id="31" name="Rounded Rectangle 4"/>
          <p:cNvSpPr txBox="1"/>
          <p:nvPr/>
        </p:nvSpPr>
        <p:spPr>
          <a:xfrm>
            <a:off x="9950297" y="4513301"/>
            <a:ext cx="1535986" cy="189880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en-US" sz="1200" kern="1200" dirty="0" smtClean="0"/>
          </a:p>
        </p:txBody>
      </p:sp>
      <p:sp>
        <p:nvSpPr>
          <p:cNvPr id="15" name="Rectangle 14"/>
          <p:cNvSpPr/>
          <p:nvPr/>
        </p:nvSpPr>
        <p:spPr>
          <a:xfrm>
            <a:off x="166119" y="2526531"/>
            <a:ext cx="1904501" cy="38807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1" name="Content Placeholder 60"/>
          <p:cNvPicPr>
            <a:picLocks noGrp="1" noChangeAspect="1"/>
          </p:cNvPicPr>
          <p:nvPr>
            <p:ph idx="1"/>
          </p:nvPr>
        </p:nvPicPr>
        <p:blipFill>
          <a:blip r:embed="rId2"/>
          <a:stretch>
            <a:fillRect/>
          </a:stretch>
        </p:blipFill>
        <p:spPr>
          <a:xfrm>
            <a:off x="3172615" y="2526531"/>
            <a:ext cx="1905000" cy="3870476"/>
          </a:xfrm>
          <a:prstGeom prst="rect">
            <a:avLst/>
          </a:prstGeom>
        </p:spPr>
      </p:pic>
      <p:sp>
        <p:nvSpPr>
          <p:cNvPr id="24" name="Rectangle 23"/>
          <p:cNvSpPr/>
          <p:nvPr/>
        </p:nvSpPr>
        <p:spPr>
          <a:xfrm>
            <a:off x="6160410" y="2516235"/>
            <a:ext cx="1904501" cy="38807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Python</a:t>
            </a:r>
          </a:p>
        </p:txBody>
      </p:sp>
      <p:sp>
        <p:nvSpPr>
          <p:cNvPr id="25" name="Rectangle 24"/>
          <p:cNvSpPr/>
          <p:nvPr/>
        </p:nvSpPr>
        <p:spPr>
          <a:xfrm>
            <a:off x="9196021" y="2516235"/>
            <a:ext cx="1904501" cy="38807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179196" y="2638288"/>
            <a:ext cx="1891424" cy="307777"/>
          </a:xfrm>
          <a:prstGeom prst="rect">
            <a:avLst/>
          </a:prstGeom>
          <a:noFill/>
        </p:spPr>
        <p:txBody>
          <a:bodyPr wrap="square" rtlCol="0">
            <a:spAutoFit/>
          </a:bodyPr>
          <a:lstStyle/>
          <a:p>
            <a:r>
              <a:rPr lang="en-IN" sz="1400" dirty="0" smtClean="0"/>
              <a:t>PRESENTATION LAYER</a:t>
            </a:r>
            <a:endParaRPr lang="en-IN" sz="1400" dirty="0"/>
          </a:p>
        </p:txBody>
      </p:sp>
      <p:sp>
        <p:nvSpPr>
          <p:cNvPr id="51" name="TextBox 50"/>
          <p:cNvSpPr txBox="1"/>
          <p:nvPr/>
        </p:nvSpPr>
        <p:spPr>
          <a:xfrm>
            <a:off x="606080" y="4190135"/>
            <a:ext cx="1037655" cy="523220"/>
          </a:xfrm>
          <a:prstGeom prst="rect">
            <a:avLst/>
          </a:prstGeom>
          <a:noFill/>
        </p:spPr>
        <p:txBody>
          <a:bodyPr wrap="none" rtlCol="0">
            <a:spAutoFit/>
          </a:bodyPr>
          <a:lstStyle/>
          <a:p>
            <a:pPr algn="ctr"/>
            <a:r>
              <a:rPr lang="en-IN" sz="1400" dirty="0" smtClean="0"/>
              <a:t>USER</a:t>
            </a:r>
          </a:p>
          <a:p>
            <a:pPr algn="ctr"/>
            <a:r>
              <a:rPr lang="en-IN" sz="1400" dirty="0" smtClean="0"/>
              <a:t>INTERFACE</a:t>
            </a:r>
            <a:endParaRPr lang="en-IN" sz="1400" dirty="0"/>
          </a:p>
        </p:txBody>
      </p:sp>
      <p:sp>
        <p:nvSpPr>
          <p:cNvPr id="52" name="TextBox 51"/>
          <p:cNvSpPr txBox="1"/>
          <p:nvPr/>
        </p:nvSpPr>
        <p:spPr>
          <a:xfrm>
            <a:off x="3406324" y="2634969"/>
            <a:ext cx="1457579" cy="307777"/>
          </a:xfrm>
          <a:prstGeom prst="rect">
            <a:avLst/>
          </a:prstGeom>
          <a:noFill/>
        </p:spPr>
        <p:txBody>
          <a:bodyPr wrap="none" rtlCol="0">
            <a:spAutoFit/>
          </a:bodyPr>
          <a:lstStyle/>
          <a:p>
            <a:r>
              <a:rPr lang="en-US" sz="1400" dirty="0"/>
              <a:t>BUSINESS </a:t>
            </a:r>
            <a:r>
              <a:rPr lang="en-US" sz="1400" dirty="0" smtClean="0"/>
              <a:t>LAYER</a:t>
            </a:r>
            <a:endParaRPr lang="en-US" sz="1400" dirty="0"/>
          </a:p>
        </p:txBody>
      </p:sp>
      <p:sp>
        <p:nvSpPr>
          <p:cNvPr id="53" name="TextBox 52"/>
          <p:cNvSpPr txBox="1"/>
          <p:nvPr/>
        </p:nvSpPr>
        <p:spPr>
          <a:xfrm>
            <a:off x="6464340" y="2642861"/>
            <a:ext cx="1357936" cy="307777"/>
          </a:xfrm>
          <a:prstGeom prst="rect">
            <a:avLst/>
          </a:prstGeom>
          <a:noFill/>
        </p:spPr>
        <p:txBody>
          <a:bodyPr wrap="none" rtlCol="0">
            <a:spAutoFit/>
          </a:bodyPr>
          <a:lstStyle/>
          <a:p>
            <a:r>
              <a:rPr lang="en-US" sz="1400" dirty="0"/>
              <a:t>SERVICE </a:t>
            </a:r>
            <a:r>
              <a:rPr lang="en-US" sz="1400" dirty="0" smtClean="0"/>
              <a:t>LAYER</a:t>
            </a:r>
            <a:endParaRPr lang="en-US" sz="1400" dirty="0"/>
          </a:p>
        </p:txBody>
      </p:sp>
      <p:sp>
        <p:nvSpPr>
          <p:cNvPr id="54" name="TextBox 53"/>
          <p:cNvSpPr txBox="1"/>
          <p:nvPr/>
        </p:nvSpPr>
        <p:spPr>
          <a:xfrm>
            <a:off x="9322000" y="2634969"/>
            <a:ext cx="1736373" cy="307777"/>
          </a:xfrm>
          <a:prstGeom prst="rect">
            <a:avLst/>
          </a:prstGeom>
          <a:noFill/>
        </p:spPr>
        <p:txBody>
          <a:bodyPr wrap="none" rtlCol="0">
            <a:spAutoFit/>
          </a:bodyPr>
          <a:lstStyle/>
          <a:p>
            <a:r>
              <a:rPr lang="en-US" sz="1400" dirty="0" smtClean="0"/>
              <a:t>DATA ACCESS LAYER</a:t>
            </a:r>
            <a:endParaRPr lang="en-US" sz="1400" dirty="0"/>
          </a:p>
        </p:txBody>
      </p:sp>
      <p:sp>
        <p:nvSpPr>
          <p:cNvPr id="62" name="Rectangle 61"/>
          <p:cNvSpPr/>
          <p:nvPr/>
        </p:nvSpPr>
        <p:spPr>
          <a:xfrm>
            <a:off x="3197777" y="3642980"/>
            <a:ext cx="1861334" cy="2215991"/>
          </a:xfrm>
          <a:prstGeom prst="rect">
            <a:avLst/>
          </a:prstGeom>
        </p:spPr>
        <p:txBody>
          <a:bodyPr wrap="square">
            <a:spAutoFit/>
          </a:bodyPr>
          <a:lstStyle/>
          <a:p>
            <a:pPr algn="ctr"/>
            <a:r>
              <a:rPr lang="en-US" sz="1400" dirty="0" smtClean="0"/>
              <a:t>Investor</a:t>
            </a:r>
          </a:p>
          <a:p>
            <a:pPr algn="ctr"/>
            <a:endParaRPr lang="en-US" sz="1600" dirty="0"/>
          </a:p>
          <a:p>
            <a:pPr algn="ctr"/>
            <a:endParaRPr lang="en-US" sz="1600" dirty="0" smtClean="0"/>
          </a:p>
          <a:p>
            <a:pPr algn="ctr"/>
            <a:endParaRPr lang="en-US" sz="1600" dirty="0" smtClean="0"/>
          </a:p>
          <a:p>
            <a:pPr algn="ctr"/>
            <a:endParaRPr lang="en-US" sz="1600" dirty="0"/>
          </a:p>
          <a:p>
            <a:pPr algn="ctr"/>
            <a:endParaRPr lang="en-US" sz="1600" dirty="0" smtClean="0"/>
          </a:p>
          <a:p>
            <a:pPr algn="ctr"/>
            <a:r>
              <a:rPr lang="en-US" sz="1400" dirty="0" smtClean="0"/>
              <a:t>Market Research Analyst</a:t>
            </a:r>
            <a:endParaRPr lang="en-IN" sz="1400" dirty="0" smtClean="0"/>
          </a:p>
          <a:p>
            <a:pPr algn="ctr"/>
            <a:endParaRPr lang="en-IN" sz="1600" dirty="0"/>
          </a:p>
        </p:txBody>
      </p:sp>
      <p:sp>
        <p:nvSpPr>
          <p:cNvPr id="82" name="Rectangle 81"/>
          <p:cNvSpPr/>
          <p:nvPr/>
        </p:nvSpPr>
        <p:spPr>
          <a:xfrm>
            <a:off x="10097822" y="3454514"/>
            <a:ext cx="184731" cy="338554"/>
          </a:xfrm>
          <a:prstGeom prst="rect">
            <a:avLst/>
          </a:prstGeom>
        </p:spPr>
        <p:txBody>
          <a:bodyPr wrap="none">
            <a:spAutoFit/>
          </a:bodyPr>
          <a:lstStyle/>
          <a:p>
            <a:pPr algn="ctr"/>
            <a:endParaRPr lang="en-IN" sz="1600" dirty="0" smtClean="0"/>
          </a:p>
        </p:txBody>
      </p:sp>
      <p:sp>
        <p:nvSpPr>
          <p:cNvPr id="83" name="Rectangle 82"/>
          <p:cNvSpPr/>
          <p:nvPr/>
        </p:nvSpPr>
        <p:spPr>
          <a:xfrm>
            <a:off x="10055905" y="4490441"/>
            <a:ext cx="184731" cy="338554"/>
          </a:xfrm>
          <a:prstGeom prst="rect">
            <a:avLst/>
          </a:prstGeom>
        </p:spPr>
        <p:txBody>
          <a:bodyPr wrap="none">
            <a:spAutoFit/>
          </a:bodyPr>
          <a:lstStyle/>
          <a:p>
            <a:pPr algn="ctr"/>
            <a:endParaRPr lang="en-IN" sz="1600" dirty="0"/>
          </a:p>
        </p:txBody>
      </p:sp>
      <p:sp>
        <p:nvSpPr>
          <p:cNvPr id="84" name="Rectangle 83"/>
          <p:cNvSpPr/>
          <p:nvPr/>
        </p:nvSpPr>
        <p:spPr>
          <a:xfrm>
            <a:off x="10055904" y="5499924"/>
            <a:ext cx="184731" cy="338554"/>
          </a:xfrm>
          <a:prstGeom prst="rect">
            <a:avLst/>
          </a:prstGeom>
        </p:spPr>
        <p:txBody>
          <a:bodyPr wrap="none">
            <a:spAutoFit/>
          </a:bodyPr>
          <a:lstStyle/>
          <a:p>
            <a:pPr algn="ctr"/>
            <a:endParaRPr lang="en-IN" sz="1600" dirty="0" smtClean="0"/>
          </a:p>
        </p:txBody>
      </p:sp>
      <p:sp>
        <p:nvSpPr>
          <p:cNvPr id="6" name="Rectangle 5"/>
          <p:cNvSpPr/>
          <p:nvPr/>
        </p:nvSpPr>
        <p:spPr>
          <a:xfrm>
            <a:off x="6281432" y="3192031"/>
            <a:ext cx="1685676" cy="4501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4" name="Rectangle 63"/>
          <p:cNvSpPr/>
          <p:nvPr/>
        </p:nvSpPr>
        <p:spPr>
          <a:xfrm>
            <a:off x="6269821" y="3263231"/>
            <a:ext cx="1685677" cy="307777"/>
          </a:xfrm>
          <a:prstGeom prst="rect">
            <a:avLst/>
          </a:prstGeom>
        </p:spPr>
        <p:txBody>
          <a:bodyPr wrap="square">
            <a:spAutoFit/>
          </a:bodyPr>
          <a:lstStyle/>
          <a:p>
            <a:pPr algn="ctr"/>
            <a:r>
              <a:rPr lang="en-IN" sz="1400" dirty="0" smtClean="0"/>
              <a:t>Login &amp; Signup</a:t>
            </a:r>
            <a:endParaRPr lang="en-IN" sz="1400" dirty="0"/>
          </a:p>
        </p:txBody>
      </p:sp>
      <p:sp>
        <p:nvSpPr>
          <p:cNvPr id="7" name="Rectangle 6"/>
          <p:cNvSpPr/>
          <p:nvPr/>
        </p:nvSpPr>
        <p:spPr>
          <a:xfrm>
            <a:off x="6273575" y="4513301"/>
            <a:ext cx="1685677" cy="4740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smtClean="0"/>
              <a:t>Get The Result of Analyzation</a:t>
            </a:r>
            <a:endParaRPr lang="en-IN" sz="1400" dirty="0"/>
          </a:p>
        </p:txBody>
      </p:sp>
      <p:sp>
        <p:nvSpPr>
          <p:cNvPr id="8" name="Left-Right Arrow 7"/>
          <p:cNvSpPr/>
          <p:nvPr/>
        </p:nvSpPr>
        <p:spPr>
          <a:xfrm>
            <a:off x="2083696" y="4270984"/>
            <a:ext cx="1077085" cy="484632"/>
          </a:xfrm>
          <a:prstGeom prst="leftRightArrow">
            <a:avLst/>
          </a:prstGeom>
          <a:solidFill>
            <a:schemeClr val="bg1"/>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Left-Right Arrow 33"/>
          <p:cNvSpPr/>
          <p:nvPr/>
        </p:nvSpPr>
        <p:spPr>
          <a:xfrm>
            <a:off x="5083325" y="4270984"/>
            <a:ext cx="1077085" cy="484632"/>
          </a:xfrm>
          <a:prstGeom prst="leftRightArrow">
            <a:avLst/>
          </a:prstGeom>
          <a:solidFill>
            <a:schemeClr val="bg1"/>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5" name="Left-Right Arrow 34"/>
          <p:cNvSpPr/>
          <p:nvPr/>
        </p:nvSpPr>
        <p:spPr>
          <a:xfrm>
            <a:off x="8088130" y="4248125"/>
            <a:ext cx="1077085" cy="484632"/>
          </a:xfrm>
          <a:prstGeom prst="leftRightArrow">
            <a:avLst/>
          </a:prstGeom>
          <a:solidFill>
            <a:schemeClr val="bg1"/>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TextBox 8"/>
          <p:cNvSpPr txBox="1"/>
          <p:nvPr/>
        </p:nvSpPr>
        <p:spPr>
          <a:xfrm>
            <a:off x="1423283" y="2242268"/>
            <a:ext cx="184731" cy="369332"/>
          </a:xfrm>
          <a:prstGeom prst="rect">
            <a:avLst/>
          </a:prstGeom>
          <a:noFill/>
        </p:spPr>
        <p:txBody>
          <a:bodyPr wrap="none" rtlCol="0">
            <a:spAutoFit/>
          </a:bodyPr>
          <a:lstStyle/>
          <a:p>
            <a:endParaRPr lang="en-IN" dirty="0"/>
          </a:p>
        </p:txBody>
      </p:sp>
      <p:cxnSp>
        <p:nvCxnSpPr>
          <p:cNvPr id="23" name="Straight Connector 22"/>
          <p:cNvCxnSpPr/>
          <p:nvPr/>
        </p:nvCxnSpPr>
        <p:spPr>
          <a:xfrm>
            <a:off x="179195" y="3045596"/>
            <a:ext cx="1891424" cy="1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192749" y="3046588"/>
            <a:ext cx="1866362" cy="726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166968" y="3046588"/>
            <a:ext cx="1891424" cy="1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209098" y="3053854"/>
            <a:ext cx="1891424" cy="19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273576" y="3792920"/>
            <a:ext cx="1685677" cy="5138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smtClean="0"/>
              <a:t>Search for Stock</a:t>
            </a:r>
            <a:endParaRPr lang="en-IN" sz="1400" dirty="0"/>
          </a:p>
        </p:txBody>
      </p:sp>
      <p:sp>
        <p:nvSpPr>
          <p:cNvPr id="55" name="Rectangle 54"/>
          <p:cNvSpPr/>
          <p:nvPr/>
        </p:nvSpPr>
        <p:spPr>
          <a:xfrm>
            <a:off x="6273577" y="5209273"/>
            <a:ext cx="1685677" cy="4587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smtClean="0"/>
              <a:t>View More Information</a:t>
            </a:r>
            <a:endParaRPr lang="en-IN" sz="1400" dirty="0"/>
          </a:p>
        </p:txBody>
      </p:sp>
      <p:sp>
        <p:nvSpPr>
          <p:cNvPr id="56" name="Rectangle 55"/>
          <p:cNvSpPr/>
          <p:nvPr/>
        </p:nvSpPr>
        <p:spPr>
          <a:xfrm>
            <a:off x="6273578" y="5889899"/>
            <a:ext cx="1685677" cy="4105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smtClean="0"/>
              <a:t>Buy</a:t>
            </a:r>
            <a:endParaRPr lang="en-IN" sz="1400"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584" y="3880945"/>
            <a:ext cx="1688452" cy="1264709"/>
          </a:xfrm>
          <a:prstGeom prst="rect">
            <a:avLst/>
          </a:prstGeom>
        </p:spPr>
      </p:pic>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2337867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u="sng" dirty="0" smtClean="0">
                <a:solidFill>
                  <a:schemeClr val="tx1"/>
                </a:solidFill>
                <a:latin typeface="Papyrus" panose="03070502060502030205" pitchFamily="66" charset="0"/>
              </a:rPr>
              <a:t>Design diagram</a:t>
            </a:r>
            <a:endParaRPr lang="en-IN" sz="4400" u="sng" dirty="0">
              <a:solidFill>
                <a:schemeClr val="tx1"/>
              </a:solidFill>
            </a:endParaRPr>
          </a:p>
        </p:txBody>
      </p:sp>
      <p:sp>
        <p:nvSpPr>
          <p:cNvPr id="5" name="TextBox 4"/>
          <p:cNvSpPr txBox="1"/>
          <p:nvPr/>
        </p:nvSpPr>
        <p:spPr>
          <a:xfrm>
            <a:off x="677334" y="1466054"/>
            <a:ext cx="2536272" cy="369332"/>
          </a:xfrm>
          <a:prstGeom prst="rect">
            <a:avLst/>
          </a:prstGeom>
          <a:noFill/>
        </p:spPr>
        <p:txBody>
          <a:bodyPr wrap="none" rtlCol="0">
            <a:spAutoFit/>
          </a:bodyPr>
          <a:lstStyle/>
          <a:p>
            <a:r>
              <a:rPr lang="en-IN" dirty="0"/>
              <a:t> </a:t>
            </a:r>
            <a:r>
              <a:rPr lang="en-IN" dirty="0" smtClean="0"/>
              <a:t>Context Flow Diagram</a:t>
            </a:r>
            <a:endParaRPr lang="en-IN" dirty="0"/>
          </a:p>
        </p:txBody>
      </p:sp>
      <p:sp>
        <p:nvSpPr>
          <p:cNvPr id="31" name="Rounded Rectangle 4"/>
          <p:cNvSpPr txBox="1"/>
          <p:nvPr/>
        </p:nvSpPr>
        <p:spPr>
          <a:xfrm>
            <a:off x="9950297" y="4513301"/>
            <a:ext cx="1535986" cy="189880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endParaRPr lang="en-US" sz="1200" kern="1200" dirty="0" smtClean="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219" y="2600077"/>
            <a:ext cx="8907929" cy="3053300"/>
          </a:xfrm>
        </p:spPr>
      </p:pic>
    </p:spTree>
    <p:extLst>
      <p:ext uri="{BB962C8B-B14F-4D97-AF65-F5344CB8AC3E}">
        <p14:creationId xmlns:p14="http://schemas.microsoft.com/office/powerpoint/2010/main" val="16028885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16835"/>
            <a:ext cx="8596668" cy="1413565"/>
          </a:xfrm>
        </p:spPr>
        <p:txBody>
          <a:bodyPr/>
          <a:lstStyle/>
          <a:p>
            <a:r>
              <a:rPr lang="en-IN" sz="4400" u="sng" dirty="0" smtClean="0">
                <a:solidFill>
                  <a:schemeClr val="tx1"/>
                </a:solidFill>
                <a:latin typeface="Papyrus" panose="03070502060502030205" pitchFamily="66" charset="0"/>
              </a:rPr>
              <a:t>Design diagram</a:t>
            </a:r>
            <a:endParaRPr lang="en-IN" sz="4400" u="sng" dirty="0">
              <a:solidFill>
                <a:schemeClr val="tx1"/>
              </a:solidFill>
            </a:endParaRPr>
          </a:p>
        </p:txBody>
      </p:sp>
      <p:sp>
        <p:nvSpPr>
          <p:cNvPr id="10" name="TextBox 9"/>
          <p:cNvSpPr txBox="1"/>
          <p:nvPr/>
        </p:nvSpPr>
        <p:spPr>
          <a:xfrm>
            <a:off x="677334" y="1466054"/>
            <a:ext cx="1981633" cy="646331"/>
          </a:xfrm>
          <a:prstGeom prst="rect">
            <a:avLst/>
          </a:prstGeom>
          <a:noFill/>
        </p:spPr>
        <p:txBody>
          <a:bodyPr wrap="none" rtlCol="0">
            <a:spAutoFit/>
          </a:bodyPr>
          <a:lstStyle/>
          <a:p>
            <a:r>
              <a:rPr lang="en-IN" dirty="0"/>
              <a:t>U</a:t>
            </a:r>
            <a:r>
              <a:rPr lang="en-IN" dirty="0" smtClean="0"/>
              <a:t>se case diagram</a:t>
            </a:r>
            <a:endParaRPr lang="en-IN" dirty="0"/>
          </a:p>
          <a:p>
            <a:endParaRPr lang="en-IN"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9155" y="1930400"/>
            <a:ext cx="7527127" cy="4796403"/>
          </a:xfrm>
        </p:spPr>
      </p:pic>
    </p:spTree>
    <p:extLst>
      <p:ext uri="{BB962C8B-B14F-4D97-AF65-F5344CB8AC3E}">
        <p14:creationId xmlns:p14="http://schemas.microsoft.com/office/powerpoint/2010/main" val="6823106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6952"/>
            <a:ext cx="8596668" cy="1320800"/>
          </a:xfrm>
        </p:spPr>
        <p:txBody>
          <a:bodyPr/>
          <a:lstStyle/>
          <a:p>
            <a:r>
              <a:rPr lang="en-IN" sz="4400" u="sng" dirty="0" smtClean="0">
                <a:solidFill>
                  <a:schemeClr val="tx1"/>
                </a:solidFill>
                <a:latin typeface="Papyrus" panose="03070502060502030205" pitchFamily="66" charset="0"/>
              </a:rPr>
              <a:t>Design diagram</a:t>
            </a:r>
            <a:endParaRPr lang="en-IN" sz="4400" u="sng" dirty="0">
              <a:solidFill>
                <a:schemeClr val="tx1"/>
              </a:solidFill>
            </a:endParaRPr>
          </a:p>
        </p:txBody>
      </p:sp>
      <p:sp>
        <p:nvSpPr>
          <p:cNvPr id="5" name="TextBox 4"/>
          <p:cNvSpPr txBox="1"/>
          <p:nvPr/>
        </p:nvSpPr>
        <p:spPr>
          <a:xfrm>
            <a:off x="670176" y="1097269"/>
            <a:ext cx="1436920" cy="338554"/>
          </a:xfrm>
          <a:prstGeom prst="rect">
            <a:avLst/>
          </a:prstGeom>
          <a:noFill/>
        </p:spPr>
        <p:txBody>
          <a:bodyPr wrap="square" rtlCol="0">
            <a:spAutoFit/>
          </a:bodyPr>
          <a:lstStyle/>
          <a:p>
            <a:r>
              <a:rPr lang="en-IN" sz="1600" dirty="0" smtClean="0"/>
              <a:t>Process Flow</a:t>
            </a:r>
            <a:endParaRPr lang="en-IN" sz="1600" dirty="0"/>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461" y="1435822"/>
            <a:ext cx="5550011" cy="5343023"/>
          </a:xfrm>
          <a:prstGeom prst="rect">
            <a:avLst/>
          </a:prstGeom>
        </p:spPr>
      </p:pic>
    </p:spTree>
    <p:extLst>
      <p:ext uri="{BB962C8B-B14F-4D97-AF65-F5344CB8AC3E}">
        <p14:creationId xmlns:p14="http://schemas.microsoft.com/office/powerpoint/2010/main" val="96862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0">
              <a:srgbClr val="482726"/>
            </a:gs>
            <a:gs pos="0">
              <a:schemeClr val="bg1"/>
            </a:gs>
            <a:gs pos="0">
              <a:schemeClr val="bg1"/>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2691" y="681135"/>
            <a:ext cx="5588283" cy="541175"/>
          </a:xfrm>
        </p:spPr>
        <p:txBody>
          <a:bodyPr/>
          <a:lstStyle/>
          <a:p>
            <a:r>
              <a:rPr lang="en-IN" u="sng" dirty="0">
                <a:solidFill>
                  <a:schemeClr val="tx1"/>
                </a:solidFill>
                <a:latin typeface="Papyrus" panose="03070502060502030205" pitchFamily="66" charset="0"/>
              </a:rPr>
              <a:t>Abstract</a:t>
            </a:r>
            <a:endParaRPr lang="en-IN" u="sng" dirty="0">
              <a:solidFill>
                <a:schemeClr val="tx1"/>
              </a:solidFill>
            </a:endParaRPr>
          </a:p>
        </p:txBody>
      </p:sp>
      <p:sp>
        <p:nvSpPr>
          <p:cNvPr id="3" name="Subtitle 2"/>
          <p:cNvSpPr>
            <a:spLocks noGrp="1"/>
          </p:cNvSpPr>
          <p:nvPr>
            <p:ph type="subTitle" idx="1"/>
          </p:nvPr>
        </p:nvSpPr>
        <p:spPr>
          <a:xfrm>
            <a:off x="522515" y="2015412"/>
            <a:ext cx="8868498" cy="3554964"/>
          </a:xfrm>
        </p:spPr>
        <p:txBody>
          <a:bodyPr>
            <a:noAutofit/>
          </a:bodyPr>
          <a:lstStyle/>
          <a:p>
            <a:pPr algn="l"/>
            <a:r>
              <a:rPr lang="en-US" sz="2000" dirty="0" smtClean="0">
                <a:solidFill>
                  <a:schemeClr val="tx1"/>
                </a:solidFill>
                <a:ea typeface="Adobe Gothic Std B" panose="020B0800000000000000" pitchFamily="34" charset="-128"/>
              </a:rPr>
              <a:t>The stock market can be a daunting place for beginners, with its complex terminology and constantly fluctuating prices. However, investing in the stock market can be a great way to build wealth over time, even for those with no prior experience.</a:t>
            </a:r>
          </a:p>
          <a:p>
            <a:pPr algn="l"/>
            <a:endParaRPr lang="en-US" sz="2000" dirty="0" smtClean="0">
              <a:solidFill>
                <a:schemeClr val="tx1"/>
              </a:solidFill>
              <a:ea typeface="Adobe Gothic Std B" panose="020B0800000000000000" pitchFamily="34" charset="-128"/>
            </a:endParaRPr>
          </a:p>
          <a:p>
            <a:pPr algn="l"/>
            <a:endParaRPr lang="en-US" sz="2000" dirty="0" smtClean="0">
              <a:solidFill>
                <a:schemeClr val="tx1"/>
              </a:solidFill>
              <a:ea typeface="Adobe Gothic Std B" panose="020B0800000000000000" pitchFamily="34" charset="-128"/>
            </a:endParaRPr>
          </a:p>
          <a:p>
            <a:pPr algn="l"/>
            <a:r>
              <a:rPr lang="en-US" sz="2000" dirty="0" smtClean="0">
                <a:solidFill>
                  <a:schemeClr val="tx1"/>
                </a:solidFill>
                <a:ea typeface="Adobe Gothic Std B" panose="020B0800000000000000" pitchFamily="34" charset="-128"/>
              </a:rPr>
              <a:t>This project develops a convenient platform that allows anyone to invest in the stock market, regardless of their knowledge level. The platform will use a user-friendly interface at the front-end and AI-powered stock market Analyzation at the back-end to provide users with the information and tools they need to make informed investment decisions.</a:t>
            </a:r>
            <a:endParaRPr lang="en-IN" sz="2000" dirty="0">
              <a:solidFill>
                <a:schemeClr val="tx1"/>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4223646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smtClean="0">
                <a:solidFill>
                  <a:schemeClr val="tx1"/>
                </a:solidFill>
                <a:latin typeface="Papyrus" panose="03070502060502030205" pitchFamily="66" charset="0"/>
              </a:rPr>
              <a:t>Pseudo Code</a:t>
            </a:r>
            <a:endParaRPr lang="en-IN" u="sng" dirty="0">
              <a:solidFill>
                <a:schemeClr val="tx1"/>
              </a:solidFill>
            </a:endParaRPr>
          </a:p>
        </p:txBody>
      </p:sp>
      <p:sp>
        <p:nvSpPr>
          <p:cNvPr id="3" name="Content Placeholder 2"/>
          <p:cNvSpPr>
            <a:spLocks noGrp="1"/>
          </p:cNvSpPr>
          <p:nvPr>
            <p:ph idx="1"/>
          </p:nvPr>
        </p:nvSpPr>
        <p:spPr>
          <a:xfrm>
            <a:off x="351586" y="2327808"/>
            <a:ext cx="9420822" cy="3836505"/>
          </a:xfrm>
        </p:spPr>
        <p:txBody>
          <a:bodyPr>
            <a:normAutofit fontScale="92500" lnSpcReduction="20000"/>
          </a:bodyPr>
          <a:lstStyle/>
          <a:p>
            <a:pPr lvl="1"/>
            <a:r>
              <a:rPr lang="en-US" b="1" dirty="0" smtClean="0"/>
              <a:t>Algorithm</a:t>
            </a:r>
            <a:r>
              <a:rPr lang="en-US" b="1" dirty="0"/>
              <a:t>:</a:t>
            </a:r>
            <a:r>
              <a:rPr lang="en-US" dirty="0"/>
              <a:t> RNNs or LSTMs could be used for time series analysis of stock prices to identify trends and potentially predict future movements.</a:t>
            </a:r>
          </a:p>
          <a:p>
            <a:pPr lvl="1"/>
            <a:r>
              <a:rPr lang="en-US" b="1" dirty="0"/>
              <a:t>Time Complexity:</a:t>
            </a:r>
            <a:r>
              <a:rPr lang="en-US" dirty="0"/>
              <a:t> Training </a:t>
            </a:r>
            <a:r>
              <a:rPr lang="en-US" dirty="0" smtClean="0"/>
              <a:t>RNNs and LSTMs </a:t>
            </a:r>
            <a:r>
              <a:rPr lang="en-US" dirty="0"/>
              <a:t>involves backpropagation, which can be computationally expensive and have time complexity of O(T * n * m) where T is the number of training epochs, n is the sequence length, and m is the number of hidden units. Prediction is typically O(n). The accuracy score </a:t>
            </a:r>
            <a:r>
              <a:rPr lang="en-US" dirty="0" smtClean="0"/>
              <a:t>is 92.78% </a:t>
            </a:r>
            <a:r>
              <a:rPr lang="en-US" dirty="0"/>
              <a:t>approximately</a:t>
            </a:r>
            <a:r>
              <a:rPr lang="en-US" dirty="0" smtClean="0"/>
              <a:t>.</a:t>
            </a:r>
          </a:p>
          <a:p>
            <a:pPr lvl="1"/>
            <a:r>
              <a:rPr lang="en-US" b="1" dirty="0" smtClean="0"/>
              <a:t>Pseudocode</a:t>
            </a:r>
            <a:r>
              <a:rPr lang="en-US" b="1" dirty="0"/>
              <a:t>:</a:t>
            </a:r>
            <a:r>
              <a:rPr lang="en-US" dirty="0"/>
              <a:t> (This is a very high-level representation due to the complexity of RNNs/LSTMs</a:t>
            </a:r>
            <a:r>
              <a:rPr lang="en-US" dirty="0" smtClean="0"/>
              <a:t>)</a:t>
            </a:r>
          </a:p>
          <a:p>
            <a:pPr lvl="1"/>
            <a:endParaRPr lang="en-IN" sz="1500" dirty="0" smtClean="0">
              <a:solidFill>
                <a:schemeClr val="tx1"/>
              </a:solidFill>
              <a:ea typeface="Adobe Gothic Std B" panose="020B0800000000000000" pitchFamily="34" charset="-128"/>
            </a:endParaRPr>
          </a:p>
          <a:p>
            <a:pPr marL="800100" lvl="2" indent="0">
              <a:buNone/>
            </a:pPr>
            <a:r>
              <a:rPr lang="en-US" sz="1300" dirty="0">
                <a:solidFill>
                  <a:schemeClr val="tx1"/>
                </a:solidFill>
                <a:ea typeface="Adobe Gothic Std B" panose="020B0800000000000000" pitchFamily="34" charset="-128"/>
              </a:rPr>
              <a:t>function </a:t>
            </a:r>
            <a:r>
              <a:rPr lang="en-US" sz="1300" dirty="0" err="1">
                <a:solidFill>
                  <a:schemeClr val="tx1"/>
                </a:solidFill>
                <a:ea typeface="Adobe Gothic Std B" panose="020B0800000000000000" pitchFamily="34" charset="-128"/>
              </a:rPr>
              <a:t>predict_stock_price</a:t>
            </a:r>
            <a:r>
              <a:rPr lang="en-US" sz="1300" dirty="0">
                <a:solidFill>
                  <a:schemeClr val="tx1"/>
                </a:solidFill>
                <a:ea typeface="Adobe Gothic Std B" panose="020B0800000000000000" pitchFamily="34" charset="-128"/>
              </a:rPr>
              <a:t>(</a:t>
            </a:r>
            <a:r>
              <a:rPr lang="en-US" sz="1300" dirty="0" err="1">
                <a:solidFill>
                  <a:schemeClr val="tx1"/>
                </a:solidFill>
                <a:ea typeface="Adobe Gothic Std B" panose="020B0800000000000000" pitchFamily="34" charset="-128"/>
              </a:rPr>
              <a:t>past_prices</a:t>
            </a:r>
            <a:r>
              <a:rPr lang="en-US" sz="1300" dirty="0">
                <a:solidFill>
                  <a:schemeClr val="tx1"/>
                </a:solidFill>
                <a:ea typeface="Adobe Gothic Std B" panose="020B0800000000000000" pitchFamily="34" charset="-128"/>
              </a:rPr>
              <a:t>, </a:t>
            </a:r>
            <a:r>
              <a:rPr lang="en-US" sz="1300" dirty="0" err="1">
                <a:solidFill>
                  <a:schemeClr val="tx1"/>
                </a:solidFill>
                <a:ea typeface="Adobe Gothic Std B" panose="020B0800000000000000" pitchFamily="34" charset="-128"/>
              </a:rPr>
              <a:t>trained_rnn_model</a:t>
            </a:r>
            <a:r>
              <a:rPr lang="en-US" sz="1300" dirty="0">
                <a:solidFill>
                  <a:schemeClr val="tx1"/>
                </a:solidFill>
                <a:ea typeface="Adobe Gothic Std B" panose="020B0800000000000000" pitchFamily="34" charset="-128"/>
              </a:rPr>
              <a:t>):</a:t>
            </a:r>
          </a:p>
          <a:p>
            <a:pPr marL="800100" lvl="2" indent="0">
              <a:buNone/>
            </a:pPr>
            <a:r>
              <a:rPr lang="en-US" sz="1300" dirty="0" smtClean="0">
                <a:solidFill>
                  <a:schemeClr val="tx1"/>
                </a:solidFill>
                <a:ea typeface="Adobe Gothic Std B" panose="020B0800000000000000" pitchFamily="34" charset="-128"/>
              </a:rPr>
              <a:t>	# </a:t>
            </a:r>
            <a:r>
              <a:rPr lang="en-US" sz="1300" dirty="0">
                <a:solidFill>
                  <a:schemeClr val="tx1"/>
                </a:solidFill>
                <a:ea typeface="Adobe Gothic Std B" panose="020B0800000000000000" pitchFamily="34" charset="-128"/>
              </a:rPr>
              <a:t>Prepare past prices for RNN input</a:t>
            </a:r>
          </a:p>
          <a:p>
            <a:pPr marL="800100" lvl="2" indent="0">
              <a:buNone/>
            </a:pPr>
            <a:r>
              <a:rPr lang="en-US" sz="1300" dirty="0">
                <a:solidFill>
                  <a:schemeClr val="tx1"/>
                </a:solidFill>
                <a:ea typeface="Adobe Gothic Std B" panose="020B0800000000000000" pitchFamily="34" charset="-128"/>
              </a:rPr>
              <a:t>  </a:t>
            </a:r>
            <a:r>
              <a:rPr lang="en-US" sz="1300" dirty="0" smtClean="0">
                <a:solidFill>
                  <a:schemeClr val="tx1"/>
                </a:solidFill>
                <a:ea typeface="Adobe Gothic Std B" panose="020B0800000000000000" pitchFamily="34" charset="-128"/>
              </a:rPr>
              <a:t>	</a:t>
            </a:r>
            <a:r>
              <a:rPr lang="en-US" sz="1300" dirty="0" err="1" smtClean="0">
                <a:solidFill>
                  <a:schemeClr val="tx1"/>
                </a:solidFill>
                <a:ea typeface="Adobe Gothic Std B" panose="020B0800000000000000" pitchFamily="34" charset="-128"/>
              </a:rPr>
              <a:t>rnn_input</a:t>
            </a:r>
            <a:r>
              <a:rPr lang="en-US" sz="1300" dirty="0" smtClean="0">
                <a:solidFill>
                  <a:schemeClr val="tx1"/>
                </a:solidFill>
                <a:ea typeface="Adobe Gothic Std B" panose="020B0800000000000000" pitchFamily="34" charset="-128"/>
              </a:rPr>
              <a:t> </a:t>
            </a:r>
            <a:r>
              <a:rPr lang="en-US" sz="1300" dirty="0">
                <a:solidFill>
                  <a:schemeClr val="tx1"/>
                </a:solidFill>
                <a:ea typeface="Adobe Gothic Std B" panose="020B0800000000000000" pitchFamily="34" charset="-128"/>
              </a:rPr>
              <a:t>= </a:t>
            </a:r>
            <a:r>
              <a:rPr lang="en-US" sz="1300" dirty="0" err="1">
                <a:solidFill>
                  <a:schemeClr val="tx1"/>
                </a:solidFill>
                <a:ea typeface="Adobe Gothic Std B" panose="020B0800000000000000" pitchFamily="34" charset="-128"/>
              </a:rPr>
              <a:t>prepare_data</a:t>
            </a:r>
            <a:r>
              <a:rPr lang="en-US" sz="1300" dirty="0">
                <a:solidFill>
                  <a:schemeClr val="tx1"/>
                </a:solidFill>
                <a:ea typeface="Adobe Gothic Std B" panose="020B0800000000000000" pitchFamily="34" charset="-128"/>
              </a:rPr>
              <a:t>(</a:t>
            </a:r>
            <a:r>
              <a:rPr lang="en-US" sz="1300" dirty="0" err="1">
                <a:solidFill>
                  <a:schemeClr val="tx1"/>
                </a:solidFill>
                <a:ea typeface="Adobe Gothic Std B" panose="020B0800000000000000" pitchFamily="34" charset="-128"/>
              </a:rPr>
              <a:t>past_prices</a:t>
            </a:r>
            <a:r>
              <a:rPr lang="en-US" sz="1300" dirty="0">
                <a:solidFill>
                  <a:schemeClr val="tx1"/>
                </a:solidFill>
                <a:ea typeface="Adobe Gothic Std B" panose="020B0800000000000000" pitchFamily="34" charset="-128"/>
              </a:rPr>
              <a:t>)</a:t>
            </a:r>
          </a:p>
          <a:p>
            <a:pPr marL="800100" lvl="2" indent="0">
              <a:buNone/>
            </a:pPr>
            <a:r>
              <a:rPr lang="en-US" sz="1300" dirty="0">
                <a:solidFill>
                  <a:schemeClr val="tx1"/>
                </a:solidFill>
                <a:ea typeface="Adobe Gothic Std B" panose="020B0800000000000000" pitchFamily="34" charset="-128"/>
              </a:rPr>
              <a:t>  </a:t>
            </a:r>
            <a:r>
              <a:rPr lang="en-US" sz="1300" dirty="0" smtClean="0">
                <a:solidFill>
                  <a:schemeClr val="tx1"/>
                </a:solidFill>
                <a:ea typeface="Adobe Gothic Std B" panose="020B0800000000000000" pitchFamily="34" charset="-128"/>
              </a:rPr>
              <a:t>	# </a:t>
            </a:r>
            <a:r>
              <a:rPr lang="en-US" sz="1300" dirty="0">
                <a:solidFill>
                  <a:schemeClr val="tx1"/>
                </a:solidFill>
                <a:ea typeface="Adobe Gothic Std B" panose="020B0800000000000000" pitchFamily="34" charset="-128"/>
              </a:rPr>
              <a:t>Predict future price using the trained RNN model</a:t>
            </a:r>
          </a:p>
          <a:p>
            <a:pPr marL="800100" lvl="2" indent="0">
              <a:buNone/>
            </a:pPr>
            <a:r>
              <a:rPr lang="en-US" sz="1300" dirty="0">
                <a:solidFill>
                  <a:schemeClr val="tx1"/>
                </a:solidFill>
                <a:ea typeface="Adobe Gothic Std B" panose="020B0800000000000000" pitchFamily="34" charset="-128"/>
              </a:rPr>
              <a:t>  </a:t>
            </a:r>
            <a:r>
              <a:rPr lang="en-US" sz="1300" dirty="0" smtClean="0">
                <a:solidFill>
                  <a:schemeClr val="tx1"/>
                </a:solidFill>
                <a:ea typeface="Adobe Gothic Std B" panose="020B0800000000000000" pitchFamily="34" charset="-128"/>
              </a:rPr>
              <a:t>	</a:t>
            </a:r>
            <a:r>
              <a:rPr lang="en-US" sz="1300" dirty="0" err="1" smtClean="0">
                <a:solidFill>
                  <a:schemeClr val="tx1"/>
                </a:solidFill>
                <a:ea typeface="Adobe Gothic Std B" panose="020B0800000000000000" pitchFamily="34" charset="-128"/>
              </a:rPr>
              <a:t>predicted_price</a:t>
            </a:r>
            <a:r>
              <a:rPr lang="en-US" sz="1300" dirty="0" smtClean="0">
                <a:solidFill>
                  <a:schemeClr val="tx1"/>
                </a:solidFill>
                <a:ea typeface="Adobe Gothic Std B" panose="020B0800000000000000" pitchFamily="34" charset="-128"/>
              </a:rPr>
              <a:t> </a:t>
            </a:r>
            <a:r>
              <a:rPr lang="en-US" sz="1300" dirty="0">
                <a:solidFill>
                  <a:schemeClr val="tx1"/>
                </a:solidFill>
                <a:ea typeface="Adobe Gothic Std B" panose="020B0800000000000000" pitchFamily="34" charset="-128"/>
              </a:rPr>
              <a:t>= </a:t>
            </a:r>
            <a:r>
              <a:rPr lang="en-US" sz="1300" dirty="0" err="1">
                <a:solidFill>
                  <a:schemeClr val="tx1"/>
                </a:solidFill>
                <a:ea typeface="Adobe Gothic Std B" panose="020B0800000000000000" pitchFamily="34" charset="-128"/>
              </a:rPr>
              <a:t>trained_rnn_model.predict</a:t>
            </a:r>
            <a:r>
              <a:rPr lang="en-US" sz="1300" dirty="0">
                <a:solidFill>
                  <a:schemeClr val="tx1"/>
                </a:solidFill>
                <a:ea typeface="Adobe Gothic Std B" panose="020B0800000000000000" pitchFamily="34" charset="-128"/>
              </a:rPr>
              <a:t>(</a:t>
            </a:r>
            <a:r>
              <a:rPr lang="en-US" sz="1300" dirty="0" err="1">
                <a:solidFill>
                  <a:schemeClr val="tx1"/>
                </a:solidFill>
                <a:ea typeface="Adobe Gothic Std B" panose="020B0800000000000000" pitchFamily="34" charset="-128"/>
              </a:rPr>
              <a:t>rnn_input</a:t>
            </a:r>
            <a:r>
              <a:rPr lang="en-US" sz="1300" dirty="0">
                <a:solidFill>
                  <a:schemeClr val="tx1"/>
                </a:solidFill>
                <a:ea typeface="Adobe Gothic Std B" panose="020B0800000000000000" pitchFamily="34" charset="-128"/>
              </a:rPr>
              <a:t>)</a:t>
            </a:r>
          </a:p>
          <a:p>
            <a:pPr marL="800100" lvl="2" indent="0">
              <a:buNone/>
            </a:pPr>
            <a:r>
              <a:rPr lang="en-US" sz="1300" dirty="0">
                <a:solidFill>
                  <a:schemeClr val="tx1"/>
                </a:solidFill>
                <a:ea typeface="Adobe Gothic Std B" panose="020B0800000000000000" pitchFamily="34" charset="-128"/>
              </a:rPr>
              <a:t>  </a:t>
            </a:r>
            <a:r>
              <a:rPr lang="en-US" sz="1300" dirty="0" smtClean="0">
                <a:solidFill>
                  <a:schemeClr val="tx1"/>
                </a:solidFill>
                <a:ea typeface="Adobe Gothic Std B" panose="020B0800000000000000" pitchFamily="34" charset="-128"/>
              </a:rPr>
              <a:t>	return </a:t>
            </a:r>
            <a:r>
              <a:rPr lang="en-US" sz="1300" dirty="0" err="1" smtClean="0">
                <a:solidFill>
                  <a:schemeClr val="tx1"/>
                </a:solidFill>
                <a:ea typeface="Adobe Gothic Std B" panose="020B0800000000000000" pitchFamily="34" charset="-128"/>
              </a:rPr>
              <a:t>predicted_price</a:t>
            </a:r>
            <a:endParaRPr lang="en-US" sz="1300" dirty="0" smtClean="0">
              <a:solidFill>
                <a:schemeClr val="tx1"/>
              </a:solidFill>
              <a:ea typeface="Adobe Gothic Std B" panose="020B0800000000000000" pitchFamily="34" charset="-128"/>
            </a:endParaRPr>
          </a:p>
          <a:p>
            <a:pPr marL="800100" lvl="2" indent="0">
              <a:buNone/>
            </a:pPr>
            <a:endParaRPr lang="en-US" sz="1300" dirty="0" smtClean="0">
              <a:solidFill>
                <a:schemeClr val="tx1"/>
              </a:solidFill>
              <a:ea typeface="Adobe Gothic Std B" panose="020B0800000000000000" pitchFamily="34" charset="-128"/>
            </a:endParaRPr>
          </a:p>
          <a:p>
            <a:pPr marL="0" indent="0">
              <a:buNone/>
            </a:pPr>
            <a:endParaRPr lang="en-IN" sz="1700" dirty="0">
              <a:solidFill>
                <a:schemeClr val="tx1"/>
              </a:solidFill>
              <a:ea typeface="Adobe Gothic Std B" panose="020B0800000000000000" pitchFamily="34" charset="-128"/>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
        <p:nvSpPr>
          <p:cNvPr id="5" name="TextBox 4"/>
          <p:cNvSpPr txBox="1"/>
          <p:nvPr/>
        </p:nvSpPr>
        <p:spPr>
          <a:xfrm>
            <a:off x="677334" y="1578571"/>
            <a:ext cx="8623707" cy="351828"/>
          </a:xfrm>
          <a:prstGeom prst="rect">
            <a:avLst/>
          </a:prstGeom>
          <a:noFill/>
        </p:spPr>
        <p:txBody>
          <a:bodyPr wrap="none" rtlCol="0">
            <a:spAutoFit/>
          </a:bodyPr>
          <a:lstStyle/>
          <a:p>
            <a:pPr algn="just">
              <a:lnSpc>
                <a:spcPct val="115000"/>
              </a:lnSpc>
              <a:spcBef>
                <a:spcPts val="850"/>
              </a:spcBef>
              <a:spcAft>
                <a:spcPts val="850"/>
              </a:spcAft>
              <a:buClr>
                <a:srgbClr val="000000"/>
              </a:buClr>
            </a:pPr>
            <a:r>
              <a:rPr lang="en-US" sz="1600" spc="-1" dirty="0">
                <a:cs typeface="Calibri" panose="020F0502020204030204" pitchFamily="34" charset="0"/>
              </a:rPr>
              <a:t>Pseudo code for </a:t>
            </a:r>
            <a:r>
              <a:rPr lang="en-US" sz="1600" dirty="0"/>
              <a:t>Long Short-Term Memory (LSTM) and Recurrent Neural Networks (RNN</a:t>
            </a:r>
            <a:r>
              <a:rPr lang="en-US" sz="1600" dirty="0" smtClean="0"/>
              <a:t>):</a:t>
            </a:r>
            <a:endParaRPr lang="en-US" sz="1600" spc="-1" dirty="0">
              <a:cs typeface="Calibri" panose="020F0502020204030204" pitchFamily="34" charset="0"/>
            </a:endParaRPr>
          </a:p>
        </p:txBody>
      </p:sp>
    </p:spTree>
    <p:extLst>
      <p:ext uri="{BB962C8B-B14F-4D97-AF65-F5344CB8AC3E}">
        <p14:creationId xmlns:p14="http://schemas.microsoft.com/office/powerpoint/2010/main" val="15280691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smtClean="0">
                <a:solidFill>
                  <a:schemeClr val="tx1"/>
                </a:solidFill>
                <a:latin typeface="Papyrus" panose="03070502060502030205" pitchFamily="66" charset="0"/>
              </a:rPr>
              <a:t>Pseudo Code</a:t>
            </a:r>
            <a:endParaRPr lang="en-IN" u="sng" dirty="0">
              <a:solidFill>
                <a:schemeClr val="tx1"/>
              </a:solidFill>
            </a:endParaRPr>
          </a:p>
        </p:txBody>
      </p:sp>
      <p:sp>
        <p:nvSpPr>
          <p:cNvPr id="3" name="Content Placeholder 2"/>
          <p:cNvSpPr>
            <a:spLocks noGrp="1"/>
          </p:cNvSpPr>
          <p:nvPr>
            <p:ph idx="1"/>
          </p:nvPr>
        </p:nvSpPr>
        <p:spPr>
          <a:xfrm>
            <a:off x="677334" y="2119021"/>
            <a:ext cx="9508287" cy="3836505"/>
          </a:xfrm>
        </p:spPr>
        <p:txBody>
          <a:bodyPr>
            <a:normAutofit lnSpcReduction="10000"/>
          </a:bodyPr>
          <a:lstStyle/>
          <a:p>
            <a:r>
              <a:rPr lang="en-US" sz="1600" b="1" dirty="0" smtClean="0"/>
              <a:t>Algorithm:</a:t>
            </a:r>
            <a:r>
              <a:rPr lang="en-US" sz="1600" dirty="0" smtClean="0"/>
              <a:t> An RFC could be trained on historical data and financial news to classify news articles as positive, negative, or neutral towards a specific stock.</a:t>
            </a:r>
          </a:p>
          <a:p>
            <a:r>
              <a:rPr lang="en-US" sz="1600" b="1" dirty="0" smtClean="0"/>
              <a:t>Time Complexity:</a:t>
            </a:r>
            <a:r>
              <a:rPr lang="en-US" sz="1600" dirty="0" smtClean="0"/>
              <a:t> Training the RFC involves fitting the model to data, which can be O(n * m * log(m)) where n is the number of data points and m is the number of features. Prediction with a trained model is typically </a:t>
            </a:r>
            <a:r>
              <a:rPr lang="en-US" sz="1600" dirty="0"/>
              <a:t>O(1). The accuracy score </a:t>
            </a:r>
            <a:r>
              <a:rPr lang="en-US" sz="1600" dirty="0" smtClean="0"/>
              <a:t>is 51.64% approximately.</a:t>
            </a:r>
          </a:p>
          <a:p>
            <a:r>
              <a:rPr lang="en-US" sz="1600" b="1" dirty="0" smtClean="0"/>
              <a:t>Pseudocode:</a:t>
            </a:r>
            <a:r>
              <a:rPr lang="en-US" sz="1600" dirty="0" smtClean="0"/>
              <a:t> (Simplified) </a:t>
            </a:r>
          </a:p>
          <a:p>
            <a:endParaRPr lang="en-US" sz="1600" dirty="0" smtClean="0"/>
          </a:p>
          <a:p>
            <a:pPr marL="400050" lvl="1" indent="0">
              <a:buNone/>
            </a:pPr>
            <a:r>
              <a:rPr lang="en-US" sz="1200" dirty="0" smtClean="0"/>
              <a:t>  function </a:t>
            </a:r>
            <a:r>
              <a:rPr lang="en-US" sz="1200" dirty="0" err="1" smtClean="0"/>
              <a:t>classify_news</a:t>
            </a:r>
            <a:r>
              <a:rPr lang="en-US" sz="1200" dirty="0" smtClean="0"/>
              <a:t>(</a:t>
            </a:r>
            <a:r>
              <a:rPr lang="en-US" sz="1200" dirty="0" err="1" smtClean="0"/>
              <a:t>news_text</a:t>
            </a:r>
            <a:r>
              <a:rPr lang="en-US" sz="1200" dirty="0" smtClean="0"/>
              <a:t>, </a:t>
            </a:r>
            <a:r>
              <a:rPr lang="en-US" sz="1200" dirty="0" err="1" smtClean="0"/>
              <a:t>trained_rfc_model</a:t>
            </a:r>
            <a:r>
              <a:rPr lang="en-US" sz="1200" dirty="0" smtClean="0"/>
              <a:t>):</a:t>
            </a:r>
          </a:p>
          <a:p>
            <a:pPr marL="400050" lvl="1" indent="0">
              <a:buNone/>
            </a:pPr>
            <a:r>
              <a:rPr lang="en-US" sz="1200" dirty="0" smtClean="0"/>
              <a:t>    # Preprocess news text (e.g., tokenization)</a:t>
            </a:r>
          </a:p>
          <a:p>
            <a:pPr marL="400050" lvl="1" indent="0">
              <a:buNone/>
            </a:pPr>
            <a:r>
              <a:rPr lang="en-US" sz="1200" dirty="0" smtClean="0"/>
              <a:t>    </a:t>
            </a:r>
            <a:r>
              <a:rPr lang="en-US" sz="1200" dirty="0" err="1" smtClean="0"/>
              <a:t>processed_text</a:t>
            </a:r>
            <a:r>
              <a:rPr lang="en-US" sz="1200" dirty="0" smtClean="0"/>
              <a:t> = preprocess(</a:t>
            </a:r>
            <a:r>
              <a:rPr lang="en-US" sz="1200" dirty="0" err="1" smtClean="0"/>
              <a:t>news_text</a:t>
            </a:r>
            <a:r>
              <a:rPr lang="en-US" sz="1200" dirty="0" smtClean="0"/>
              <a:t>)</a:t>
            </a:r>
          </a:p>
          <a:p>
            <a:pPr marL="400050" lvl="1" indent="0">
              <a:buNone/>
            </a:pPr>
            <a:r>
              <a:rPr lang="en-US" sz="1200" dirty="0" smtClean="0"/>
              <a:t>    # Predict sentiment using the trained RFC model</a:t>
            </a:r>
          </a:p>
          <a:p>
            <a:pPr marL="400050" lvl="1" indent="0">
              <a:buNone/>
            </a:pPr>
            <a:r>
              <a:rPr lang="en-US" sz="1200" dirty="0" smtClean="0"/>
              <a:t>    sentiment = </a:t>
            </a:r>
            <a:r>
              <a:rPr lang="en-US" sz="1200" dirty="0" err="1" smtClean="0"/>
              <a:t>trained_rfc_model.predict</a:t>
            </a:r>
            <a:r>
              <a:rPr lang="en-US" sz="1200" dirty="0" smtClean="0"/>
              <a:t>(</a:t>
            </a:r>
            <a:r>
              <a:rPr lang="en-US" sz="1200" dirty="0" err="1" smtClean="0"/>
              <a:t>processed_text</a:t>
            </a:r>
            <a:r>
              <a:rPr lang="en-US" sz="1200" dirty="0" smtClean="0"/>
              <a:t>)</a:t>
            </a:r>
          </a:p>
          <a:p>
            <a:pPr marL="400050" lvl="1" indent="0">
              <a:buNone/>
            </a:pPr>
            <a:r>
              <a:rPr lang="en-US" sz="1200" dirty="0" smtClean="0"/>
              <a:t>    return sentiment</a:t>
            </a:r>
          </a:p>
          <a:p>
            <a:endParaRPr lang="en-IN" sz="2000" dirty="0" smtClean="0">
              <a:solidFill>
                <a:schemeClr val="tx1"/>
              </a:solidFill>
              <a:ea typeface="Adobe Gothic Std B" panose="020B0800000000000000" pitchFamily="34" charset="-128"/>
            </a:endParaRPr>
          </a:p>
          <a:p>
            <a:endParaRPr lang="en-IN" sz="2000" dirty="0">
              <a:solidFill>
                <a:schemeClr val="tx1"/>
              </a:solidFill>
              <a:ea typeface="Adobe Gothic Std B" panose="020B0800000000000000" pitchFamily="34" charset="-128"/>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
        <p:nvSpPr>
          <p:cNvPr id="5" name="TextBox 4"/>
          <p:cNvSpPr txBox="1"/>
          <p:nvPr/>
        </p:nvSpPr>
        <p:spPr>
          <a:xfrm>
            <a:off x="683511" y="1578571"/>
            <a:ext cx="4747966" cy="351828"/>
          </a:xfrm>
          <a:prstGeom prst="rect">
            <a:avLst/>
          </a:prstGeom>
          <a:noFill/>
        </p:spPr>
        <p:txBody>
          <a:bodyPr wrap="none" rtlCol="0">
            <a:spAutoFit/>
          </a:bodyPr>
          <a:lstStyle/>
          <a:p>
            <a:pPr algn="just">
              <a:lnSpc>
                <a:spcPct val="115000"/>
              </a:lnSpc>
              <a:spcBef>
                <a:spcPts val="850"/>
              </a:spcBef>
              <a:spcAft>
                <a:spcPts val="850"/>
              </a:spcAft>
              <a:buClr>
                <a:srgbClr val="000000"/>
              </a:buClr>
            </a:pPr>
            <a:r>
              <a:rPr lang="en-US" sz="1600" spc="-1" dirty="0">
                <a:cs typeface="Calibri" panose="020F0502020204030204" pitchFamily="34" charset="0"/>
              </a:rPr>
              <a:t>Pseudo code for </a:t>
            </a:r>
            <a:r>
              <a:rPr lang="en-IN" sz="1600" dirty="0"/>
              <a:t>Random Forest Classifier (RFC):</a:t>
            </a:r>
            <a:endParaRPr lang="en-US" sz="1600" spc="-1" dirty="0">
              <a:cs typeface="Calibri" panose="020F0502020204030204" pitchFamily="34" charset="0"/>
            </a:endParaRPr>
          </a:p>
        </p:txBody>
      </p:sp>
    </p:spTree>
    <p:extLst>
      <p:ext uri="{BB962C8B-B14F-4D97-AF65-F5344CB8AC3E}">
        <p14:creationId xmlns:p14="http://schemas.microsoft.com/office/powerpoint/2010/main" val="1848079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smtClean="0">
                <a:solidFill>
                  <a:schemeClr val="tx1"/>
                </a:solidFill>
                <a:latin typeface="Papyrus" panose="03070502060502030205" pitchFamily="66" charset="0"/>
              </a:rPr>
              <a:t>Pseudo Code</a:t>
            </a:r>
            <a:endParaRPr lang="en-IN" u="sng" dirty="0">
              <a:solidFill>
                <a:schemeClr val="tx1"/>
              </a:solidFill>
            </a:endParaRPr>
          </a:p>
        </p:txBody>
      </p:sp>
      <p:sp>
        <p:nvSpPr>
          <p:cNvPr id="3" name="Content Placeholder 2"/>
          <p:cNvSpPr>
            <a:spLocks noGrp="1"/>
          </p:cNvSpPr>
          <p:nvPr>
            <p:ph idx="1"/>
          </p:nvPr>
        </p:nvSpPr>
        <p:spPr>
          <a:xfrm>
            <a:off x="677334" y="2119021"/>
            <a:ext cx="9508287" cy="3836505"/>
          </a:xfrm>
        </p:spPr>
        <p:txBody>
          <a:bodyPr>
            <a:noAutofit/>
          </a:bodyPr>
          <a:lstStyle/>
          <a:p>
            <a:r>
              <a:rPr lang="en-US" sz="1500" b="1" dirty="0"/>
              <a:t>Algorithm:</a:t>
            </a:r>
            <a:r>
              <a:rPr lang="en-US" sz="1500" dirty="0"/>
              <a:t> NLP techniques like Named Entity Recognition (NER) could be used to identify stock ticker symbols within user queries.</a:t>
            </a:r>
          </a:p>
          <a:p>
            <a:r>
              <a:rPr lang="en-US" sz="1500" b="1" dirty="0"/>
              <a:t>Time Complexity:</a:t>
            </a:r>
            <a:r>
              <a:rPr lang="en-US" sz="1500" dirty="0"/>
              <a:t> NER algorithms can have varying complexities depending on the approach. Rule-based NER might be O(n) where n is the text length, while statistical methods could be O(n^2) or O(n^3</a:t>
            </a:r>
            <a:r>
              <a:rPr lang="en-US" sz="1500" dirty="0" smtClean="0"/>
              <a:t>). The Accuracy Score of this model varies on real-time fundamentals as well as queries.</a:t>
            </a:r>
            <a:endParaRPr lang="en-US" sz="1500" dirty="0"/>
          </a:p>
          <a:p>
            <a:r>
              <a:rPr lang="en-US" sz="1500" b="1" dirty="0"/>
              <a:t>Pseudocode:</a:t>
            </a:r>
            <a:r>
              <a:rPr lang="en-US" sz="1500" dirty="0"/>
              <a:t> (Simplified</a:t>
            </a:r>
            <a:r>
              <a:rPr lang="en-US" sz="1500" dirty="0" smtClean="0"/>
              <a:t>)</a:t>
            </a:r>
          </a:p>
          <a:p>
            <a:endParaRPr lang="en-US" sz="1500" dirty="0"/>
          </a:p>
          <a:p>
            <a:pPr marL="0" indent="0">
              <a:buNone/>
            </a:pPr>
            <a:r>
              <a:rPr lang="en-IN" sz="1700" dirty="0" smtClean="0">
                <a:solidFill>
                  <a:schemeClr val="tx1"/>
                </a:solidFill>
                <a:ea typeface="Adobe Gothic Std B" panose="020B0800000000000000" pitchFamily="34" charset="-128"/>
              </a:rPr>
              <a:t>	</a:t>
            </a:r>
            <a:r>
              <a:rPr lang="en-US" sz="1200" dirty="0">
                <a:solidFill>
                  <a:schemeClr val="tx1"/>
                </a:solidFill>
                <a:ea typeface="Adobe Gothic Std B" panose="020B0800000000000000" pitchFamily="34" charset="-128"/>
              </a:rPr>
              <a:t>function </a:t>
            </a:r>
            <a:r>
              <a:rPr lang="en-US" sz="1200" dirty="0" err="1">
                <a:solidFill>
                  <a:schemeClr val="tx1"/>
                </a:solidFill>
                <a:ea typeface="Adobe Gothic Std B" panose="020B0800000000000000" pitchFamily="34" charset="-128"/>
              </a:rPr>
              <a:t>identify_tickers</a:t>
            </a:r>
            <a:r>
              <a:rPr lang="en-US" sz="1200" dirty="0">
                <a:solidFill>
                  <a:schemeClr val="tx1"/>
                </a:solidFill>
                <a:ea typeface="Adobe Gothic Std B" panose="020B0800000000000000" pitchFamily="34" charset="-128"/>
              </a:rPr>
              <a:t>(text):</a:t>
            </a:r>
          </a:p>
          <a:p>
            <a:pPr marL="400050" lvl="1" indent="0">
              <a:buNone/>
            </a:pPr>
            <a:r>
              <a:rPr lang="en-US" sz="1200" dirty="0">
                <a:solidFill>
                  <a:schemeClr val="tx1"/>
                </a:solidFill>
                <a:ea typeface="Adobe Gothic Std B" panose="020B0800000000000000" pitchFamily="34" charset="-128"/>
              </a:rPr>
              <a:t> </a:t>
            </a:r>
            <a:r>
              <a:rPr lang="en-US" sz="1200" dirty="0" smtClean="0">
                <a:solidFill>
                  <a:schemeClr val="tx1"/>
                </a:solidFill>
                <a:ea typeface="Adobe Gothic Std B" panose="020B0800000000000000" pitchFamily="34" charset="-128"/>
              </a:rPr>
              <a:t>   # </a:t>
            </a:r>
            <a:r>
              <a:rPr lang="en-US" sz="1200" dirty="0">
                <a:solidFill>
                  <a:schemeClr val="tx1"/>
                </a:solidFill>
                <a:ea typeface="Adobe Gothic Std B" panose="020B0800000000000000" pitchFamily="34" charset="-128"/>
              </a:rPr>
              <a:t>Use NLP library to find stock ticker entities in text</a:t>
            </a:r>
          </a:p>
          <a:p>
            <a:pPr marL="400050" lvl="1" indent="0">
              <a:buNone/>
            </a:pPr>
            <a:r>
              <a:rPr lang="en-US" sz="1200" dirty="0" smtClean="0">
                <a:solidFill>
                  <a:schemeClr val="tx1"/>
                </a:solidFill>
                <a:ea typeface="Adobe Gothic Std B" panose="020B0800000000000000" pitchFamily="34" charset="-128"/>
              </a:rPr>
              <a:t>	   tickers </a:t>
            </a:r>
            <a:r>
              <a:rPr lang="en-US" sz="1200" dirty="0">
                <a:solidFill>
                  <a:schemeClr val="tx1"/>
                </a:solidFill>
                <a:ea typeface="Adobe Gothic Std B" panose="020B0800000000000000" pitchFamily="34" charset="-128"/>
              </a:rPr>
              <a:t>= </a:t>
            </a:r>
            <a:r>
              <a:rPr lang="en-US" sz="1200" dirty="0" err="1">
                <a:solidFill>
                  <a:schemeClr val="tx1"/>
                </a:solidFill>
                <a:ea typeface="Adobe Gothic Std B" panose="020B0800000000000000" pitchFamily="34" charset="-128"/>
              </a:rPr>
              <a:t>NLP_library.find_entities</a:t>
            </a:r>
            <a:r>
              <a:rPr lang="en-US" sz="1200" dirty="0">
                <a:solidFill>
                  <a:schemeClr val="tx1"/>
                </a:solidFill>
                <a:ea typeface="Adobe Gothic Std B" panose="020B0800000000000000" pitchFamily="34" charset="-128"/>
              </a:rPr>
              <a:t>(text, "ticker")</a:t>
            </a:r>
          </a:p>
          <a:p>
            <a:pPr marL="400050" lvl="1" indent="0">
              <a:buNone/>
            </a:pPr>
            <a:r>
              <a:rPr lang="en-US" sz="1200" dirty="0">
                <a:solidFill>
                  <a:schemeClr val="tx1"/>
                </a:solidFill>
                <a:ea typeface="Adobe Gothic Std B" panose="020B0800000000000000" pitchFamily="34" charset="-128"/>
              </a:rPr>
              <a:t>  </a:t>
            </a:r>
            <a:r>
              <a:rPr lang="en-US" sz="1200" dirty="0" smtClean="0">
                <a:solidFill>
                  <a:schemeClr val="tx1"/>
                </a:solidFill>
                <a:ea typeface="Adobe Gothic Std B" panose="020B0800000000000000" pitchFamily="34" charset="-128"/>
              </a:rPr>
              <a:t>  return </a:t>
            </a:r>
            <a:r>
              <a:rPr lang="en-US" sz="1200" dirty="0">
                <a:solidFill>
                  <a:schemeClr val="tx1"/>
                </a:solidFill>
                <a:ea typeface="Adobe Gothic Std B" panose="020B0800000000000000" pitchFamily="34" charset="-128"/>
              </a:rPr>
              <a:t>tickers</a:t>
            </a:r>
          </a:p>
          <a:p>
            <a:pPr marL="0" indent="0">
              <a:buNone/>
            </a:pPr>
            <a:endParaRPr lang="en-IN" sz="1700" dirty="0">
              <a:solidFill>
                <a:schemeClr val="tx1"/>
              </a:solidFill>
              <a:ea typeface="Adobe Gothic Std B" panose="020B0800000000000000" pitchFamily="34" charset="-128"/>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
        <p:nvSpPr>
          <p:cNvPr id="5" name="TextBox 4"/>
          <p:cNvSpPr txBox="1"/>
          <p:nvPr/>
        </p:nvSpPr>
        <p:spPr>
          <a:xfrm>
            <a:off x="677334" y="1578571"/>
            <a:ext cx="4973990" cy="351828"/>
          </a:xfrm>
          <a:prstGeom prst="rect">
            <a:avLst/>
          </a:prstGeom>
          <a:noFill/>
        </p:spPr>
        <p:txBody>
          <a:bodyPr wrap="none" rtlCol="0">
            <a:spAutoFit/>
          </a:bodyPr>
          <a:lstStyle/>
          <a:p>
            <a:pPr algn="just">
              <a:lnSpc>
                <a:spcPct val="115000"/>
              </a:lnSpc>
              <a:spcBef>
                <a:spcPts val="850"/>
              </a:spcBef>
              <a:spcAft>
                <a:spcPts val="850"/>
              </a:spcAft>
              <a:buClr>
                <a:srgbClr val="000000"/>
              </a:buClr>
            </a:pPr>
            <a:r>
              <a:rPr lang="en-US" sz="1600" spc="-1" dirty="0">
                <a:cs typeface="Calibri" panose="020F0502020204030204" pitchFamily="34" charset="0"/>
              </a:rPr>
              <a:t>Pseudo code for </a:t>
            </a:r>
            <a:r>
              <a:rPr lang="en-IN" sz="1600" dirty="0"/>
              <a:t>Natural Language Processing (NLP):</a:t>
            </a:r>
            <a:endParaRPr lang="en-US" sz="1600" spc="-1" dirty="0">
              <a:cs typeface="Calibri" panose="020F0502020204030204" pitchFamily="34" charset="0"/>
            </a:endParaRPr>
          </a:p>
        </p:txBody>
      </p:sp>
    </p:spTree>
    <p:extLst>
      <p:ext uri="{BB962C8B-B14F-4D97-AF65-F5344CB8AC3E}">
        <p14:creationId xmlns:p14="http://schemas.microsoft.com/office/powerpoint/2010/main" val="932769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smtClean="0">
                <a:solidFill>
                  <a:schemeClr val="tx1"/>
                </a:solidFill>
                <a:latin typeface="Papyrus" panose="03070502060502030205" pitchFamily="66" charset="0"/>
              </a:rPr>
              <a:t>Screenshots</a:t>
            </a:r>
            <a:endParaRPr lang="en-IN" u="sng" dirty="0">
              <a:solidFill>
                <a:schemeClr val="tx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6264" y="3165611"/>
            <a:ext cx="5565913" cy="3130826"/>
          </a:xfrm>
          <a:prstGeom prst="rect">
            <a:avLst/>
          </a:prstGeom>
        </p:spPr>
      </p:pic>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6740" y="1466054"/>
            <a:ext cx="5565913" cy="3130826"/>
          </a:xfr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503932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a:solidFill>
                  <a:schemeClr val="tx1"/>
                </a:solidFill>
                <a:latin typeface="Papyrus" panose="03070502060502030205" pitchFamily="66" charset="0"/>
              </a:rPr>
              <a:t>Screenshots</a:t>
            </a:r>
            <a:endParaRPr lang="en-IN" u="sng" dirty="0">
              <a:solidFill>
                <a:schemeClr val="tx1"/>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7700" y="1466054"/>
            <a:ext cx="5542600" cy="3117713"/>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915" y="3371352"/>
            <a:ext cx="5624270" cy="316365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2876580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a:solidFill>
                  <a:schemeClr val="tx1"/>
                </a:solidFill>
                <a:latin typeface="Papyrus" panose="03070502060502030205" pitchFamily="66" charset="0"/>
              </a:rPr>
              <a:t>Screenshots</a:t>
            </a:r>
            <a:endParaRPr lang="en-IN" u="sng" dirty="0">
              <a:solidFill>
                <a:schemeClr val="tx1"/>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217" y="1545568"/>
            <a:ext cx="5648903" cy="3177508"/>
          </a:xfr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58" t="-5622" r="49644" b="3734"/>
          <a:stretch/>
        </p:blipFill>
        <p:spPr>
          <a:xfrm>
            <a:off x="6345140" y="3134322"/>
            <a:ext cx="4842345" cy="3329115"/>
          </a:xfrm>
          <a:prstGeom prst="rect">
            <a:avLst/>
          </a:prstGeom>
        </p:spPr>
      </p:pic>
    </p:spTree>
    <p:extLst>
      <p:ext uri="{BB962C8B-B14F-4D97-AF65-F5344CB8AC3E}">
        <p14:creationId xmlns:p14="http://schemas.microsoft.com/office/powerpoint/2010/main" val="682059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a:solidFill>
                  <a:schemeClr val="tx1"/>
                </a:solidFill>
                <a:latin typeface="Papyrus" panose="03070502060502030205" pitchFamily="66" charset="0"/>
              </a:rPr>
              <a:t>Screenshots</a:t>
            </a:r>
            <a:endParaRPr lang="en-IN" u="sng" dirty="0">
              <a:solidFill>
                <a:schemeClr val="tx1"/>
              </a:solidFill>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4440" t="35496" r="40875" b="19641"/>
          <a:stretch/>
        </p:blipFill>
        <p:spPr>
          <a:xfrm>
            <a:off x="677334" y="1717964"/>
            <a:ext cx="4548147" cy="3309117"/>
          </a:xfr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5139" t="42160" r="18260" b="5700"/>
          <a:stretch/>
        </p:blipFill>
        <p:spPr>
          <a:xfrm>
            <a:off x="5422789" y="3291839"/>
            <a:ext cx="5915771" cy="3252084"/>
          </a:xfrm>
          <a:prstGeom prst="rect">
            <a:avLst/>
          </a:prstGeom>
        </p:spPr>
      </p:pic>
    </p:spTree>
    <p:extLst>
      <p:ext uri="{BB962C8B-B14F-4D97-AF65-F5344CB8AC3E}">
        <p14:creationId xmlns:p14="http://schemas.microsoft.com/office/powerpoint/2010/main" val="9407100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a:solidFill>
                  <a:schemeClr val="tx1"/>
                </a:solidFill>
                <a:latin typeface="Papyrus" panose="03070502060502030205" pitchFamily="66" charset="0"/>
              </a:rPr>
              <a:t>Screenshots</a:t>
            </a:r>
            <a:endParaRPr lang="en-IN" u="sng" dirty="0">
              <a:solidFill>
                <a:schemeClr val="tx1"/>
              </a:solidFill>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pic>
        <p:nvPicPr>
          <p:cNvPr id="11"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1606646"/>
            <a:ext cx="5300011" cy="2981256"/>
          </a:xfr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1328" y="3597064"/>
            <a:ext cx="5496995" cy="3092059"/>
          </a:xfrm>
          <a:prstGeom prst="rect">
            <a:avLst/>
          </a:prstGeom>
        </p:spPr>
      </p:pic>
    </p:spTree>
    <p:extLst>
      <p:ext uri="{BB962C8B-B14F-4D97-AF65-F5344CB8AC3E}">
        <p14:creationId xmlns:p14="http://schemas.microsoft.com/office/powerpoint/2010/main" val="2286512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a:solidFill>
                  <a:schemeClr val="tx1"/>
                </a:solidFill>
                <a:latin typeface="Papyrus" panose="03070502060502030205" pitchFamily="66" charset="0"/>
              </a:rPr>
              <a:t>Screenshots</a:t>
            </a:r>
            <a:endParaRPr lang="en-IN" u="sng" dirty="0">
              <a:solidFill>
                <a:schemeClr val="tx1"/>
              </a:solidFill>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3518" t="50491" r="42949" b="8990"/>
          <a:stretch/>
        </p:blipFill>
        <p:spPr>
          <a:xfrm>
            <a:off x="1637970" y="1819081"/>
            <a:ext cx="6297432" cy="4280514"/>
          </a:xfrm>
        </p:spPr>
      </p:pic>
    </p:spTree>
    <p:extLst>
      <p:ext uri="{BB962C8B-B14F-4D97-AF65-F5344CB8AC3E}">
        <p14:creationId xmlns:p14="http://schemas.microsoft.com/office/powerpoint/2010/main" val="4056688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16835"/>
            <a:ext cx="8596668" cy="1413565"/>
          </a:xfrm>
        </p:spPr>
        <p:txBody>
          <a:bodyPr/>
          <a:lstStyle/>
          <a:p>
            <a:r>
              <a:rPr lang="en-IN" sz="4400" u="sng" dirty="0" smtClean="0">
                <a:solidFill>
                  <a:schemeClr val="tx1"/>
                </a:solidFill>
                <a:latin typeface="Papyrus" panose="03070502060502030205" pitchFamily="66" charset="0"/>
              </a:rPr>
              <a:t>Testing</a:t>
            </a:r>
            <a:endParaRPr lang="en-IN" sz="4400" u="sng" dirty="0">
              <a:solidFill>
                <a:schemeClr val="tx1"/>
              </a:solidFill>
            </a:endParaRPr>
          </a:p>
        </p:txBody>
      </p:sp>
      <p:sp>
        <p:nvSpPr>
          <p:cNvPr id="10" name="TextBox 9"/>
          <p:cNvSpPr txBox="1"/>
          <p:nvPr/>
        </p:nvSpPr>
        <p:spPr>
          <a:xfrm>
            <a:off x="677334" y="1466054"/>
            <a:ext cx="184731" cy="646331"/>
          </a:xfrm>
          <a:prstGeom prst="rect">
            <a:avLst/>
          </a:prstGeom>
          <a:noFill/>
        </p:spPr>
        <p:txBody>
          <a:bodyPr wrap="none" rtlCol="0">
            <a:spAutoFit/>
          </a:bodyPr>
          <a:lstStyle/>
          <a:p>
            <a:endParaRPr lang="en-IN" dirty="0"/>
          </a:p>
          <a:p>
            <a:endParaRPr lang="en-IN"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
        <p:nvSpPr>
          <p:cNvPr id="6" name="TextBox 5"/>
          <p:cNvSpPr txBox="1"/>
          <p:nvPr/>
        </p:nvSpPr>
        <p:spPr>
          <a:xfrm>
            <a:off x="677334" y="1366136"/>
            <a:ext cx="1178849" cy="351828"/>
          </a:xfrm>
          <a:prstGeom prst="rect">
            <a:avLst/>
          </a:prstGeom>
          <a:noFill/>
        </p:spPr>
        <p:txBody>
          <a:bodyPr wrap="none" rtlCol="0">
            <a:spAutoFit/>
          </a:bodyPr>
          <a:lstStyle/>
          <a:p>
            <a:pPr algn="just">
              <a:lnSpc>
                <a:spcPct val="115000"/>
              </a:lnSpc>
              <a:spcBef>
                <a:spcPts val="850"/>
              </a:spcBef>
              <a:spcAft>
                <a:spcPts val="850"/>
              </a:spcAft>
              <a:buClr>
                <a:srgbClr val="000000"/>
              </a:buClr>
            </a:pPr>
            <a:r>
              <a:rPr lang="en-IN" sz="1600" spc="-1" dirty="0" smtClean="0">
                <a:cs typeface="Calibri" panose="020F0502020204030204" pitchFamily="34" charset="0"/>
              </a:rPr>
              <a:t>Test cases:</a:t>
            </a:r>
            <a:endParaRPr lang="en-US" sz="1600" spc="-1" dirty="0">
              <a:cs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528636986"/>
              </p:ext>
            </p:extLst>
          </p:nvPr>
        </p:nvGraphicFramePr>
        <p:xfrm>
          <a:off x="868896" y="2160588"/>
          <a:ext cx="8214246" cy="4278666"/>
        </p:xfrm>
        <a:graphic>
          <a:graphicData uri="http://schemas.openxmlformats.org/drawingml/2006/table">
            <a:tbl>
              <a:tblPr firstRow="1" bandRow="1">
                <a:tableStyleId>{5C22544A-7EE6-4342-B048-85BDC9FD1C3A}</a:tableStyleId>
              </a:tblPr>
              <a:tblGrid>
                <a:gridCol w="782543">
                  <a:extLst>
                    <a:ext uri="{9D8B030D-6E8A-4147-A177-3AD203B41FA5}">
                      <a16:colId xmlns:a16="http://schemas.microsoft.com/office/drawing/2014/main" val="870585856"/>
                    </a:ext>
                  </a:extLst>
                </a:gridCol>
                <a:gridCol w="1277458">
                  <a:extLst>
                    <a:ext uri="{9D8B030D-6E8A-4147-A177-3AD203B41FA5}">
                      <a16:colId xmlns:a16="http://schemas.microsoft.com/office/drawing/2014/main" val="877274915"/>
                    </a:ext>
                  </a:extLst>
                </a:gridCol>
                <a:gridCol w="1584710">
                  <a:extLst>
                    <a:ext uri="{9D8B030D-6E8A-4147-A177-3AD203B41FA5}">
                      <a16:colId xmlns:a16="http://schemas.microsoft.com/office/drawing/2014/main" val="872314348"/>
                    </a:ext>
                  </a:extLst>
                </a:gridCol>
                <a:gridCol w="1682835">
                  <a:extLst>
                    <a:ext uri="{9D8B030D-6E8A-4147-A177-3AD203B41FA5}">
                      <a16:colId xmlns:a16="http://schemas.microsoft.com/office/drawing/2014/main" val="2889440216"/>
                    </a:ext>
                  </a:extLst>
                </a:gridCol>
                <a:gridCol w="1547914">
                  <a:extLst>
                    <a:ext uri="{9D8B030D-6E8A-4147-A177-3AD203B41FA5}">
                      <a16:colId xmlns:a16="http://schemas.microsoft.com/office/drawing/2014/main" val="1462677746"/>
                    </a:ext>
                  </a:extLst>
                </a:gridCol>
                <a:gridCol w="1338786">
                  <a:extLst>
                    <a:ext uri="{9D8B030D-6E8A-4147-A177-3AD203B41FA5}">
                      <a16:colId xmlns:a16="http://schemas.microsoft.com/office/drawing/2014/main" val="725506700"/>
                    </a:ext>
                  </a:extLst>
                </a:gridCol>
              </a:tblGrid>
              <a:tr h="570962">
                <a:tc>
                  <a:txBody>
                    <a:bodyPr/>
                    <a:lstStyle/>
                    <a:p>
                      <a:pPr>
                        <a:lnSpc>
                          <a:spcPct val="107000"/>
                        </a:lnSpc>
                        <a:spcAft>
                          <a:spcPts val="800"/>
                        </a:spcAft>
                      </a:pPr>
                      <a:r>
                        <a:rPr lang="en-US" sz="1100">
                          <a:effectLst/>
                        </a:rPr>
                        <a:t>Test ID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US" sz="1100">
                          <a:effectLst/>
                        </a:rPr>
                        <a:t>Test Scenario</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US" sz="1100">
                          <a:effectLst/>
                        </a:rPr>
                        <a:t>Step Details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US" sz="1100">
                          <a:effectLst/>
                        </a:rPr>
                        <a:t>Expected results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US" sz="1100" dirty="0">
                          <a:effectLst/>
                        </a:rPr>
                        <a:t>Actual Results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US" sz="1100">
                          <a:effectLst/>
                        </a:rPr>
                        <a:t>Pass/Fail/Non Executed/Suspended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extLst>
                  <a:ext uri="{0D108BD9-81ED-4DB2-BD59-A6C34878D82A}">
                    <a16:rowId xmlns:a16="http://schemas.microsoft.com/office/drawing/2014/main" val="1345671524"/>
                  </a:ext>
                </a:extLst>
              </a:tr>
              <a:tr h="570962">
                <a:tc>
                  <a:txBody>
                    <a:bodyPr/>
                    <a:lstStyle/>
                    <a:p>
                      <a:pPr>
                        <a:lnSpc>
                          <a:spcPct val="107000"/>
                        </a:lnSpc>
                        <a:spcAft>
                          <a:spcPts val="800"/>
                        </a:spcAft>
                      </a:pPr>
                      <a:r>
                        <a:rPr lang="en-US" sz="1100">
                          <a:effectLst/>
                        </a:rPr>
                        <a:t>1</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IN" sz="1100">
                          <a:effectLst/>
                        </a:rPr>
                        <a:t> </a:t>
                      </a:r>
                      <a:r>
                        <a:rPr lang="en-US" sz="1100">
                          <a:effectLst/>
                        </a:rPr>
                        <a:t>Login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US" sz="1100">
                          <a:effectLst/>
                        </a:rPr>
                        <a:t>Valid User ID</a:t>
                      </a:r>
                      <a:endParaRPr lang="en-IN" sz="1100">
                        <a:effectLst/>
                      </a:endParaRPr>
                    </a:p>
                    <a:p>
                      <a:pPr>
                        <a:lnSpc>
                          <a:spcPct val="107000"/>
                        </a:lnSpc>
                        <a:spcAft>
                          <a:spcPts val="800"/>
                        </a:spcAft>
                      </a:pPr>
                      <a:r>
                        <a:rPr lang="en-US" sz="1100">
                          <a:effectLst/>
                        </a:rPr>
                        <a:t>Valid Password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IN" sz="1100">
                          <a:effectLst/>
                        </a:rPr>
                        <a:t>User login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US" sz="1100">
                          <a:effectLst/>
                        </a:rPr>
                        <a:t>Login successfully done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US" sz="11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extLst>
                  <a:ext uri="{0D108BD9-81ED-4DB2-BD59-A6C34878D82A}">
                    <a16:rowId xmlns:a16="http://schemas.microsoft.com/office/drawing/2014/main" val="1450491322"/>
                  </a:ext>
                </a:extLst>
              </a:tr>
              <a:tr h="669086">
                <a:tc>
                  <a:txBody>
                    <a:bodyPr/>
                    <a:lstStyle/>
                    <a:p>
                      <a:pPr>
                        <a:lnSpc>
                          <a:spcPct val="107000"/>
                        </a:lnSpc>
                        <a:spcAft>
                          <a:spcPts val="800"/>
                        </a:spcAft>
                      </a:pPr>
                      <a:r>
                        <a:rPr lang="en-US" sz="1100">
                          <a:effectLst/>
                        </a:rPr>
                        <a:t>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US" sz="1100">
                          <a:effectLst/>
                        </a:rPr>
                        <a:t>Search for stock name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IN" sz="1100">
                          <a:effectLst/>
                        </a:rPr>
                        <a:t>Enter valid stock name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US" sz="1100">
                          <a:effectLst/>
                        </a:rPr>
                        <a:t>User gets stock name.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US" sz="1100">
                          <a:effectLst/>
                        </a:rPr>
                        <a:t>User Searched Successfully.</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IN" sz="11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extLst>
                  <a:ext uri="{0D108BD9-81ED-4DB2-BD59-A6C34878D82A}">
                    <a16:rowId xmlns:a16="http://schemas.microsoft.com/office/drawing/2014/main" val="2197643970"/>
                  </a:ext>
                </a:extLst>
              </a:tr>
              <a:tr h="669086">
                <a:tc>
                  <a:txBody>
                    <a:bodyPr/>
                    <a:lstStyle/>
                    <a:p>
                      <a:pPr>
                        <a:lnSpc>
                          <a:spcPct val="107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US" sz="1100" dirty="0" smtClean="0">
                          <a:effectLst/>
                        </a:rPr>
                        <a:t>Display the stock analysis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lang="en-IN" sz="1100" b="0" dirty="0" smtClean="0">
                          <a:effectLst/>
                          <a:latin typeface="+mj-lt"/>
                          <a:ea typeface="Calibri" panose="020F0502020204030204" pitchFamily="34" charset="0"/>
                          <a:cs typeface="Mangal" panose="02040503050203030202" pitchFamily="18" charset="0"/>
                        </a:rPr>
                        <a:t>Enter</a:t>
                      </a:r>
                      <a:r>
                        <a:rPr lang="en-IN" sz="1100" b="0" baseline="0" dirty="0" smtClean="0">
                          <a:effectLst/>
                          <a:latin typeface="+mj-lt"/>
                          <a:ea typeface="Calibri" panose="020F0502020204030204" pitchFamily="34" charset="0"/>
                          <a:cs typeface="Mangal" panose="02040503050203030202" pitchFamily="18" charset="0"/>
                        </a:rPr>
                        <a:t> the stock name and </a:t>
                      </a:r>
                      <a:r>
                        <a:rPr lang="en-IN" sz="1100" b="0" baseline="0" dirty="0" smtClean="0">
                          <a:effectLst/>
                          <a:latin typeface="+mn-lt"/>
                          <a:ea typeface="+mn-ea"/>
                          <a:cs typeface="+mn-cs"/>
                        </a:rPr>
                        <a:t>c</a:t>
                      </a:r>
                      <a:r>
                        <a:rPr lang="en-IN" sz="1100" dirty="0" smtClean="0">
                          <a:effectLst/>
                        </a:rPr>
                        <a:t>lick a search button to display</a:t>
                      </a:r>
                      <a:r>
                        <a:rPr lang="en-IN" sz="1100" baseline="0" dirty="0" smtClean="0">
                          <a:effectLst/>
                        </a:rPr>
                        <a:t> </a:t>
                      </a:r>
                      <a:r>
                        <a:rPr lang="en-IN" sz="1100" dirty="0" smtClean="0">
                          <a:effectLst/>
                        </a:rPr>
                        <a:t> a pie chart</a:t>
                      </a:r>
                    </a:p>
                    <a:p>
                      <a:pPr>
                        <a:lnSpc>
                          <a:spcPct val="107000"/>
                        </a:lnSpc>
                        <a:spcAft>
                          <a:spcPts val="800"/>
                        </a:spcAft>
                      </a:pP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US" sz="1100" dirty="0">
                          <a:effectLst/>
                        </a:rPr>
                        <a:t>Display the result.</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US" sz="1100" dirty="0">
                          <a:effectLst/>
                        </a:rPr>
                        <a:t>The result was successfully displayed.</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IN" sz="11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extLst>
                  <a:ext uri="{0D108BD9-81ED-4DB2-BD59-A6C34878D82A}">
                    <a16:rowId xmlns:a16="http://schemas.microsoft.com/office/drawing/2014/main" val="290543059"/>
                  </a:ext>
                </a:extLst>
              </a:tr>
              <a:tr h="720602">
                <a:tc>
                  <a:txBody>
                    <a:bodyPr/>
                    <a:lstStyle/>
                    <a:p>
                      <a:pPr>
                        <a:lnSpc>
                          <a:spcPct val="107000"/>
                        </a:lnSpc>
                        <a:spcAft>
                          <a:spcPts val="800"/>
                        </a:spcAft>
                      </a:pPr>
                      <a:r>
                        <a:rPr lang="en-US" sz="1100">
                          <a:effectLst/>
                        </a:rPr>
                        <a:t>4</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US" sz="1100" dirty="0" smtClean="0">
                          <a:effectLst/>
                        </a:rPr>
                        <a:t>View additional </a:t>
                      </a:r>
                      <a:r>
                        <a:rPr lang="en-US" sz="1100" dirty="0">
                          <a:effectLst/>
                        </a:rPr>
                        <a:t>details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IN" sz="1100" dirty="0" smtClean="0">
                          <a:effectLst/>
                          <a:latin typeface="+mj-lt"/>
                          <a:ea typeface="Calibri" panose="020F0502020204030204" pitchFamily="34" charset="0"/>
                          <a:cs typeface="Mangal" panose="02040503050203030202" pitchFamily="18" charset="0"/>
                        </a:rPr>
                        <a:t>Click</a:t>
                      </a:r>
                      <a:r>
                        <a:rPr lang="en-IN" sz="1100" baseline="0" dirty="0" smtClean="0">
                          <a:effectLst/>
                          <a:latin typeface="+mj-lt"/>
                          <a:ea typeface="Calibri" panose="020F0502020204030204" pitchFamily="34" charset="0"/>
                          <a:cs typeface="Mangal" panose="02040503050203030202" pitchFamily="18" charset="0"/>
                        </a:rPr>
                        <a:t> “view more” button </a:t>
                      </a:r>
                      <a:endParaRPr lang="en-IN" sz="1100" dirty="0">
                        <a:effectLst/>
                        <a:latin typeface="+mj-lt"/>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IN" sz="1100" dirty="0">
                          <a:effectLst/>
                        </a:rPr>
                        <a:t>Display more information</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IN" sz="1100">
                          <a:effectLst/>
                        </a:rPr>
                        <a:t>Information displayed successfully</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IN" sz="11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extLst>
                  <a:ext uri="{0D108BD9-81ED-4DB2-BD59-A6C34878D82A}">
                    <a16:rowId xmlns:a16="http://schemas.microsoft.com/office/drawing/2014/main" val="3416056686"/>
                  </a:ext>
                </a:extLst>
              </a:tr>
              <a:tr h="680739">
                <a:tc>
                  <a:txBody>
                    <a:bodyPr/>
                    <a:lstStyle/>
                    <a:p>
                      <a:pPr>
                        <a:lnSpc>
                          <a:spcPct val="107000"/>
                        </a:lnSpc>
                        <a:spcAft>
                          <a:spcPts val="800"/>
                        </a:spcAft>
                      </a:pPr>
                      <a:r>
                        <a:rPr lang="en-US" sz="1100">
                          <a:effectLst/>
                        </a:rPr>
                        <a:t>5</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US" sz="1100" dirty="0">
                          <a:effectLst/>
                        </a:rPr>
                        <a:t>Purchase stock</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199" marR="9199" marT="9199" marB="0"/>
                </a:tc>
                <a:tc>
                  <a:txBody>
                    <a:bodyPr/>
                    <a:lstStyle/>
                    <a:p>
                      <a:pPr>
                        <a:lnSpc>
                          <a:spcPct val="107000"/>
                        </a:lnSpc>
                        <a:spcAft>
                          <a:spcPts val="800"/>
                        </a:spcAft>
                      </a:pPr>
                      <a:r>
                        <a:rPr lang="en-IN" sz="1100" dirty="0" smtClean="0">
                          <a:effectLst/>
                        </a:rPr>
                        <a:t>Click “brokers to buy”</a:t>
                      </a:r>
                      <a:r>
                        <a:rPr lang="en-IN" sz="1100" baseline="0" dirty="0" smtClean="0">
                          <a:effectLst/>
                        </a:rPr>
                        <a:t> button</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IN" sz="1100" dirty="0">
                          <a:effectLst/>
                        </a:rPr>
                        <a:t>User </a:t>
                      </a:r>
                      <a:r>
                        <a:rPr lang="en-IN" sz="1100" dirty="0" smtClean="0">
                          <a:effectLst/>
                        </a:rPr>
                        <a:t>redirected to zheroda platform</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IN" sz="1100" dirty="0">
                          <a:effectLst/>
                        </a:rPr>
                        <a:t>User successfully </a:t>
                      </a:r>
                      <a:r>
                        <a:rPr lang="en-IN" sz="1100" dirty="0" smtClean="0">
                          <a:effectLst/>
                        </a:rPr>
                        <a:t>redirected to zheroda</a:t>
                      </a:r>
                      <a:r>
                        <a:rPr lang="en-IN" sz="1100" baseline="0" dirty="0" smtClean="0">
                          <a:effectLst/>
                        </a:rPr>
                        <a:t> platform</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tc>
                  <a:txBody>
                    <a:bodyPr/>
                    <a:lstStyle/>
                    <a:p>
                      <a:pPr>
                        <a:lnSpc>
                          <a:spcPct val="107000"/>
                        </a:lnSpc>
                        <a:spcAft>
                          <a:spcPts val="800"/>
                        </a:spcAft>
                      </a:pPr>
                      <a:r>
                        <a:rPr lang="en-IN" sz="1100" dirty="0">
                          <a:effectLst/>
                        </a:rPr>
                        <a:t>Pass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49676" marR="49676" marT="25144" marB="25144"/>
                </a:tc>
                <a:extLst>
                  <a:ext uri="{0D108BD9-81ED-4DB2-BD59-A6C34878D82A}">
                    <a16:rowId xmlns:a16="http://schemas.microsoft.com/office/drawing/2014/main" val="2499784404"/>
                  </a:ext>
                </a:extLst>
              </a:tr>
            </a:tbl>
          </a:graphicData>
        </a:graphic>
      </p:graphicFrame>
    </p:spTree>
    <p:extLst>
      <p:ext uri="{BB962C8B-B14F-4D97-AF65-F5344CB8AC3E}">
        <p14:creationId xmlns:p14="http://schemas.microsoft.com/office/powerpoint/2010/main" val="2138185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258958"/>
          </a:xfrm>
        </p:spPr>
        <p:txBody>
          <a:bodyPr>
            <a:normAutofit fontScale="90000"/>
          </a:bodyPr>
          <a:lstStyle/>
          <a:p>
            <a:r>
              <a:rPr lang="en-IN" sz="2700" dirty="0" smtClean="0">
                <a:solidFill>
                  <a:schemeClr val="tx1"/>
                </a:solidFill>
                <a:latin typeface="Objective" pitchFamily="50" charset="0"/>
              </a:rPr>
              <a:t>Introduction</a:t>
            </a:r>
            <a:r>
              <a:rPr lang="en-IN" sz="4000" u="sng" dirty="0" smtClean="0">
                <a:solidFill>
                  <a:schemeClr val="tx1"/>
                </a:solidFill>
                <a:latin typeface="Papyrus" panose="03070502060502030205" pitchFamily="66" charset="0"/>
              </a:rPr>
              <a:t/>
            </a:r>
            <a:br>
              <a:rPr lang="en-IN" sz="4000" u="sng" dirty="0" smtClean="0">
                <a:solidFill>
                  <a:schemeClr val="tx1"/>
                </a:solidFill>
                <a:latin typeface="Papyrus" panose="03070502060502030205" pitchFamily="66" charset="0"/>
              </a:rPr>
            </a:br>
            <a:r>
              <a:rPr lang="en-IN" sz="4000" u="sng" dirty="0" smtClean="0">
                <a:solidFill>
                  <a:schemeClr val="tx1"/>
                </a:solidFill>
                <a:latin typeface="Papyrus" panose="03070502060502030205" pitchFamily="66" charset="0"/>
              </a:rPr>
              <a:t/>
            </a:r>
            <a:br>
              <a:rPr lang="en-IN" sz="4000" u="sng" dirty="0" smtClean="0">
                <a:solidFill>
                  <a:schemeClr val="tx1"/>
                </a:solidFill>
                <a:latin typeface="Papyrus" panose="03070502060502030205" pitchFamily="66" charset="0"/>
              </a:rPr>
            </a:br>
            <a:r>
              <a:rPr lang="en-IN" sz="4000" u="sng" dirty="0" smtClean="0">
                <a:solidFill>
                  <a:schemeClr val="tx1"/>
                </a:solidFill>
                <a:latin typeface="Papyrus" panose="03070502060502030205" pitchFamily="66" charset="0"/>
              </a:rPr>
              <a:t>Problem </a:t>
            </a:r>
            <a:r>
              <a:rPr lang="en-IN" sz="4000" u="sng" dirty="0">
                <a:solidFill>
                  <a:schemeClr val="tx1"/>
                </a:solidFill>
                <a:latin typeface="Papyrus" panose="03070502060502030205" pitchFamily="66" charset="0"/>
              </a:rPr>
              <a:t>Scenario</a:t>
            </a:r>
            <a:endParaRPr lang="en-IN" sz="4000" dirty="0">
              <a:solidFill>
                <a:schemeClr val="tx1"/>
              </a:solidFill>
            </a:endParaRPr>
          </a:p>
        </p:txBody>
      </p:sp>
      <p:sp>
        <p:nvSpPr>
          <p:cNvPr id="3" name="Content Placeholder 2"/>
          <p:cNvSpPr>
            <a:spLocks noGrp="1"/>
          </p:cNvSpPr>
          <p:nvPr>
            <p:ph idx="1"/>
          </p:nvPr>
        </p:nvSpPr>
        <p:spPr>
          <a:xfrm>
            <a:off x="677334" y="2549236"/>
            <a:ext cx="8596668" cy="2179782"/>
          </a:xfrm>
        </p:spPr>
        <p:txBody>
          <a:bodyPr>
            <a:noAutofit/>
          </a:bodyPr>
          <a:lstStyle/>
          <a:p>
            <a:endParaRPr lang="en-US" sz="2400" b="1" dirty="0" smtClean="0">
              <a:solidFill>
                <a:schemeClr val="tx1"/>
              </a:solidFill>
              <a:latin typeface="Adobe Garamond Pro" panose="02020502060506020403" pitchFamily="18" charset="0"/>
            </a:endParaRPr>
          </a:p>
          <a:p>
            <a:r>
              <a:rPr lang="en-US" sz="2000" dirty="0" smtClean="0">
                <a:solidFill>
                  <a:schemeClr val="tx1"/>
                </a:solidFill>
              </a:rPr>
              <a:t>The  </a:t>
            </a:r>
            <a:r>
              <a:rPr lang="en-US" sz="2000" dirty="0">
                <a:solidFill>
                  <a:schemeClr val="tx1"/>
                </a:solidFill>
              </a:rPr>
              <a:t>current stock market is complex and volatile, making it difficult for beginners to invest successfully. Existing stock market investment platforms are often designed for experienced investors and can be overwhelming for beginners. Additionally, many stock market prediction models are complex and require a deep understanding of machine learning to implement as well as more complex user-interface.</a:t>
            </a:r>
            <a:r>
              <a:rPr lang="en-US" sz="2000" dirty="0"/>
              <a:t> </a:t>
            </a:r>
            <a:endParaRPr lang="en-IN" sz="2000" dirty="0"/>
          </a:p>
          <a:p>
            <a:pPr algn="ctr"/>
            <a:endParaRPr lang="en-IN" sz="2000" b="1" dirty="0">
              <a:solidFill>
                <a:schemeClr val="tx1"/>
              </a:solidFill>
              <a:latin typeface="Adobe Garamond Pro" panose="02020502060506020403"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3764382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u="sng" dirty="0" smtClean="0">
                <a:solidFill>
                  <a:schemeClr val="tx1"/>
                </a:solidFill>
                <a:latin typeface="Papyrus" panose="03070502060502030205" pitchFamily="66" charset="0"/>
              </a:rPr>
              <a:t>Conclusions</a:t>
            </a:r>
            <a:endParaRPr lang="en-IN" sz="4000" u="sng" dirty="0">
              <a:solidFill>
                <a:schemeClr val="tx1"/>
              </a:solidFill>
            </a:endParaRPr>
          </a:p>
        </p:txBody>
      </p:sp>
      <p:sp>
        <p:nvSpPr>
          <p:cNvPr id="3" name="Content Placeholder 2"/>
          <p:cNvSpPr>
            <a:spLocks noGrp="1"/>
          </p:cNvSpPr>
          <p:nvPr>
            <p:ph idx="1"/>
          </p:nvPr>
        </p:nvSpPr>
        <p:spPr>
          <a:xfrm>
            <a:off x="677334" y="1930400"/>
            <a:ext cx="8596668" cy="3866101"/>
          </a:xfrm>
        </p:spPr>
        <p:txBody>
          <a:bodyPr>
            <a:normAutofit/>
          </a:bodyPr>
          <a:lstStyle/>
          <a:p>
            <a:endParaRPr lang="en-US" dirty="0"/>
          </a:p>
          <a:p>
            <a:r>
              <a:rPr lang="en-IN" dirty="0"/>
              <a:t>Simple Nivesh represents a major step forward in democratizing access to stock market for individuals of all skill levels. Combining user-friendly interfaces with AI-driven stock market analysis, the platform enables users to confidently make informed investment decisions Historical data, real-time data and sentiment combining analysis into a single, easy-to-understand pie chart simplifies the decision- making process and lowers barriers to entry for new investors Users can overcome challenges and concerns associated with traditional financial models, have promoted financial education and opened up opportunities for development to a wider audience.</a:t>
            </a:r>
          </a:p>
          <a:p>
            <a:endParaRPr lang="en-US" dirty="0" smtClean="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2200918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u="sng" dirty="0" smtClean="0">
                <a:solidFill>
                  <a:schemeClr val="tx1"/>
                </a:solidFill>
                <a:latin typeface="Papyrus" panose="03070502060502030205" pitchFamily="66" charset="0"/>
              </a:rPr>
              <a:t>Future Enhancements</a:t>
            </a:r>
            <a:endParaRPr lang="en-IN" sz="4000" u="sng" dirty="0">
              <a:solidFill>
                <a:schemeClr val="tx1"/>
              </a:solidFill>
            </a:endParaRPr>
          </a:p>
        </p:txBody>
      </p:sp>
      <p:sp>
        <p:nvSpPr>
          <p:cNvPr id="3" name="Content Placeholder 2"/>
          <p:cNvSpPr>
            <a:spLocks noGrp="1"/>
          </p:cNvSpPr>
          <p:nvPr>
            <p:ph idx="1"/>
          </p:nvPr>
        </p:nvSpPr>
        <p:spPr>
          <a:xfrm>
            <a:off x="706570" y="2486991"/>
            <a:ext cx="8850897" cy="4064884"/>
          </a:xfrm>
        </p:spPr>
        <p:txBody>
          <a:bodyPr>
            <a:noAutofit/>
          </a:bodyPr>
          <a:lstStyle/>
          <a:p>
            <a:r>
              <a:rPr lang="en-IN" sz="1300" b="1" dirty="0"/>
              <a:t>Expanding </a:t>
            </a:r>
            <a:r>
              <a:rPr lang="en-IN" sz="1300" b="1" dirty="0" smtClean="0"/>
              <a:t>features: </a:t>
            </a:r>
            <a:r>
              <a:rPr lang="en-IN" sz="1300" dirty="0" smtClean="0"/>
              <a:t>The </a:t>
            </a:r>
            <a:r>
              <a:rPr lang="en-IN" sz="1300" dirty="0"/>
              <a:t>introduction of new features such as portfolio tracking, personalized recommendations, and educational materials, can enhance the user experience and provide greater value for </a:t>
            </a:r>
            <a:r>
              <a:rPr lang="en-IN" sz="1300" dirty="0" smtClean="0"/>
              <a:t>investors.</a:t>
            </a:r>
          </a:p>
          <a:p>
            <a:endParaRPr lang="en-IN" sz="1300" dirty="0"/>
          </a:p>
          <a:p>
            <a:r>
              <a:rPr lang="en-IN" sz="1300" b="1" dirty="0"/>
              <a:t>Enhanced AI capabilities: </a:t>
            </a:r>
            <a:r>
              <a:rPr lang="en-IN" sz="1300" dirty="0"/>
              <a:t>Constantly improving AI algorithms to analyze multiple data sources, identify emerging trends, and provide more accurate predictions can improve the platform in helping users the role for financial decision making has </a:t>
            </a:r>
            <a:r>
              <a:rPr lang="en-IN" sz="1300" dirty="0" smtClean="0"/>
              <a:t>increased.</a:t>
            </a:r>
          </a:p>
          <a:p>
            <a:endParaRPr lang="en-IN" sz="1300" dirty="0"/>
          </a:p>
          <a:p>
            <a:r>
              <a:rPr lang="en-IN" sz="1300" b="1" dirty="0"/>
              <a:t>Mobile Application Development: </a:t>
            </a:r>
            <a:r>
              <a:rPr lang="en-IN" sz="1300" dirty="0"/>
              <a:t>Creating a mobile application version of the platform provides accessibility and convenience for users, allowing them to manage their investments on the go</a:t>
            </a:r>
            <a:r>
              <a:rPr lang="en-IN" sz="1300" dirty="0" smtClean="0"/>
              <a:t>.</a:t>
            </a:r>
          </a:p>
          <a:p>
            <a:r>
              <a:rPr lang="en-IN" sz="1300" b="1" dirty="0"/>
              <a:t>Community engagement: </a:t>
            </a:r>
            <a:r>
              <a:rPr lang="en-IN" sz="1300" dirty="0"/>
              <a:t>Incorporating social features such as forums, discussion boards, and expert Q&amp;A sessions can create a sense of community among users.</a:t>
            </a:r>
          </a:p>
          <a:p>
            <a:endParaRPr lang="en-IN" sz="1300" dirty="0"/>
          </a:p>
          <a:p>
            <a:r>
              <a:rPr lang="en-IN" sz="1300" b="1" dirty="0"/>
              <a:t>Connections with brokerage platforms: </a:t>
            </a:r>
            <a:r>
              <a:rPr lang="en-IN" sz="1300" dirty="0"/>
              <a:t>Establishing partnerships with brokerage firms by integrating simple investments directly into their platforms can streamline the financial process and provide access to users if easily acquire commercial power.</a:t>
            </a:r>
          </a:p>
          <a:p>
            <a:endParaRPr lang="en-IN" sz="13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
        <p:nvSpPr>
          <p:cNvPr id="4" name="TextBox 3"/>
          <p:cNvSpPr txBox="1"/>
          <p:nvPr/>
        </p:nvSpPr>
        <p:spPr>
          <a:xfrm>
            <a:off x="677334" y="1795659"/>
            <a:ext cx="9874047" cy="338554"/>
          </a:xfrm>
          <a:prstGeom prst="rect">
            <a:avLst/>
          </a:prstGeom>
          <a:noFill/>
        </p:spPr>
        <p:txBody>
          <a:bodyPr wrap="square" rtlCol="0">
            <a:spAutoFit/>
          </a:bodyPr>
          <a:lstStyle/>
          <a:p>
            <a:r>
              <a:rPr lang="en-IN" sz="1600" dirty="0"/>
              <a:t>Several avenues of improvement can be explored to further enhance the simple nivesh platform:</a:t>
            </a:r>
          </a:p>
        </p:txBody>
      </p:sp>
    </p:spTree>
    <p:extLst>
      <p:ext uri="{BB962C8B-B14F-4D97-AF65-F5344CB8AC3E}">
        <p14:creationId xmlns:p14="http://schemas.microsoft.com/office/powerpoint/2010/main" val="1504721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5854"/>
            <a:ext cx="8596668" cy="1154545"/>
          </a:xfrm>
        </p:spPr>
        <p:txBody>
          <a:bodyPr/>
          <a:lstStyle/>
          <a:p>
            <a:r>
              <a:rPr lang="en-US" u="sng" dirty="0" smtClean="0">
                <a:solidFill>
                  <a:schemeClr val="tx1"/>
                </a:solidFill>
                <a:latin typeface="Papyrus" panose="03070502060502030205" pitchFamily="66" charset="0"/>
              </a:rPr>
              <a:t>Application </a:t>
            </a:r>
            <a:r>
              <a:rPr lang="en-US" u="sng" dirty="0">
                <a:solidFill>
                  <a:schemeClr val="tx1"/>
                </a:solidFill>
                <a:latin typeface="Papyrus" panose="03070502060502030205" pitchFamily="66" charset="0"/>
              </a:rPr>
              <a:t>in the Real World</a:t>
            </a:r>
            <a:endParaRPr lang="en-IN" u="sng" dirty="0">
              <a:solidFill>
                <a:schemeClr val="tx1"/>
              </a:solidFill>
            </a:endParaRPr>
          </a:p>
        </p:txBody>
      </p:sp>
      <p:sp>
        <p:nvSpPr>
          <p:cNvPr id="3" name="Content Placeholder 2"/>
          <p:cNvSpPr>
            <a:spLocks noGrp="1"/>
          </p:cNvSpPr>
          <p:nvPr>
            <p:ph idx="1"/>
          </p:nvPr>
        </p:nvSpPr>
        <p:spPr>
          <a:xfrm>
            <a:off x="677334" y="2549237"/>
            <a:ext cx="8596668" cy="3492126"/>
          </a:xfrm>
        </p:spPr>
        <p:txBody>
          <a:bodyPr>
            <a:normAutofit/>
          </a:bodyPr>
          <a:lstStyle/>
          <a:p>
            <a:r>
              <a:rPr lang="en-US" sz="2000" dirty="0">
                <a:solidFill>
                  <a:schemeClr val="tx1"/>
                </a:solidFill>
                <a:ea typeface="Adobe Gothic Std B" panose="020B0800000000000000" pitchFamily="34" charset="-128"/>
              </a:rPr>
              <a:t>The proposed platform will be a valuable tool for anyone who wants to invest in the stock market, regardless of their knowledge level. The platform will make stock market investing more accessible and user-friendly, and it will provide users with the information and tools they need to make informed investment decisions.</a:t>
            </a:r>
            <a:endParaRPr lang="en-IN" sz="2000" dirty="0">
              <a:solidFill>
                <a:schemeClr val="tx1"/>
              </a:solidFill>
              <a:ea typeface="Adobe Gothic Std B" panose="020B0800000000000000" pitchFamily="34" charset="-128"/>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22213920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u="sng" dirty="0" smtClean="0">
                <a:solidFill>
                  <a:schemeClr val="tx1"/>
                </a:solidFill>
                <a:latin typeface="Papyrus" panose="03070502060502030205" pitchFamily="66" charset="0"/>
              </a:rPr>
              <a:t>References</a:t>
            </a:r>
            <a:endParaRPr lang="en-IN" sz="4000" u="sng" dirty="0">
              <a:solidFill>
                <a:schemeClr val="tx1"/>
              </a:solidFill>
            </a:endParaRPr>
          </a:p>
        </p:txBody>
      </p:sp>
      <p:sp>
        <p:nvSpPr>
          <p:cNvPr id="3" name="Content Placeholder 2"/>
          <p:cNvSpPr>
            <a:spLocks noGrp="1"/>
          </p:cNvSpPr>
          <p:nvPr>
            <p:ph idx="1"/>
          </p:nvPr>
        </p:nvSpPr>
        <p:spPr>
          <a:xfrm>
            <a:off x="677334" y="1572592"/>
            <a:ext cx="8943744" cy="4502205"/>
          </a:xfrm>
        </p:spPr>
        <p:txBody>
          <a:bodyPr>
            <a:noAutofit/>
          </a:bodyPr>
          <a:lstStyle/>
          <a:p>
            <a:endParaRPr lang="en-US" sz="1600" dirty="0" smtClean="0"/>
          </a:p>
          <a:p>
            <a:r>
              <a:rPr lang="en-IN" sz="1600" dirty="0"/>
              <a:t>[1] </a:t>
            </a:r>
            <a:r>
              <a:rPr lang="en-IN" sz="1600" dirty="0" err="1"/>
              <a:t>Lufuno</a:t>
            </a:r>
            <a:r>
              <a:rPr lang="en-IN" sz="1600" dirty="0"/>
              <a:t> Ronald </a:t>
            </a:r>
            <a:r>
              <a:rPr lang="en-IN" sz="1600" dirty="0" err="1"/>
              <a:t>Marwala</a:t>
            </a:r>
            <a:r>
              <a:rPr lang="en-IN" sz="1600" dirty="0"/>
              <a:t>, ”Predicting Stock Market Index Prices Using Neural Networks, Support Vector Machines, and Root-Fuzzy </a:t>
            </a:r>
            <a:r>
              <a:rPr lang="en-IN" sz="1600" dirty="0" err="1" smtClean="0"/>
              <a:t>Algo-rithms</a:t>
            </a:r>
            <a:r>
              <a:rPr lang="en-IN" sz="1600" dirty="0"/>
              <a:t>,” IEEE Transactions on Neural Networks and Learning Systems, vol. 30, no. 5, pp. 1379-1391, May 2019. </a:t>
            </a:r>
            <a:endParaRPr lang="en-IN" sz="1600" dirty="0" smtClean="0"/>
          </a:p>
          <a:p>
            <a:r>
              <a:rPr lang="en-IN" sz="1600" dirty="0" smtClean="0"/>
              <a:t>[</a:t>
            </a:r>
            <a:r>
              <a:rPr lang="en-IN" sz="1600" dirty="0"/>
              <a:t>2] </a:t>
            </a:r>
            <a:r>
              <a:rPr lang="en-IN" sz="1600" dirty="0" err="1"/>
              <a:t>Anvesh</a:t>
            </a:r>
            <a:r>
              <a:rPr lang="en-IN" sz="1600" dirty="0"/>
              <a:t> Reddy </a:t>
            </a:r>
            <a:r>
              <a:rPr lang="en-IN" sz="1600" dirty="0" err="1"/>
              <a:t>Paduri</a:t>
            </a:r>
            <a:r>
              <a:rPr lang="en-IN" sz="1600" dirty="0"/>
              <a:t>, ”Forecasting Indian Market Trends: A Long Short-Term Memory (LSTM) Approach with Sensitivity Analysis and Economic Dimensions Integration,” IEEE Transactions on Economics and Forecasting, vol. 25, no. 3, pp. 789-802, Jul. 2020. </a:t>
            </a:r>
            <a:endParaRPr lang="en-IN" sz="1600" dirty="0" smtClean="0"/>
          </a:p>
          <a:p>
            <a:r>
              <a:rPr lang="en-IN" sz="1600" dirty="0" smtClean="0"/>
              <a:t>[</a:t>
            </a:r>
            <a:r>
              <a:rPr lang="en-IN" sz="1600" dirty="0"/>
              <a:t>3] </a:t>
            </a:r>
            <a:r>
              <a:rPr lang="en-IN" sz="1600" dirty="0" err="1"/>
              <a:t>Hamed</a:t>
            </a:r>
            <a:r>
              <a:rPr lang="en-IN" sz="1600" dirty="0"/>
              <a:t> </a:t>
            </a:r>
            <a:r>
              <a:rPr lang="en-IN" sz="1600" dirty="0" err="1"/>
              <a:t>Taherdoost</a:t>
            </a:r>
            <a:r>
              <a:rPr lang="en-IN" sz="1600" dirty="0"/>
              <a:t>, ”AI-enhanced sentiment analysis for competitive analysis in stock markets,” IEEE Transactions on Computational </a:t>
            </a:r>
            <a:r>
              <a:rPr lang="en-IN" sz="1600" dirty="0" smtClean="0"/>
              <a:t>Intelligence </a:t>
            </a:r>
            <a:r>
              <a:rPr lang="en-IN" sz="1600" dirty="0"/>
              <a:t>and AI in Finance, vol. 7, no. 3, pp. 361-373, Sept. 2022. </a:t>
            </a:r>
            <a:endParaRPr lang="en-IN" sz="1600" dirty="0" smtClean="0"/>
          </a:p>
          <a:p>
            <a:r>
              <a:rPr lang="en-IN" sz="1600" dirty="0" smtClean="0"/>
              <a:t>[</a:t>
            </a:r>
            <a:r>
              <a:rPr lang="en-IN" sz="1600" dirty="0"/>
              <a:t>4] Amrita </a:t>
            </a:r>
            <a:r>
              <a:rPr lang="en-IN" sz="1600" dirty="0" err="1"/>
              <a:t>Tikku</a:t>
            </a:r>
            <a:r>
              <a:rPr lang="en-IN" sz="1600" dirty="0"/>
              <a:t>, ”</a:t>
            </a:r>
            <a:r>
              <a:rPr lang="en-IN" sz="1600" dirty="0" err="1"/>
              <a:t>Analyzing</a:t>
            </a:r>
            <a:r>
              <a:rPr lang="en-IN" sz="1600" dirty="0"/>
              <a:t> News Sentiment Impact on Stock Movements using Natural Language Processing,” IEEE Transactions on Natural Language Processing, vol. 38, no. 2, pp. 567-579, Feb. 2022. </a:t>
            </a:r>
            <a:endParaRPr lang="en-IN" sz="1600" dirty="0" smtClean="0"/>
          </a:p>
          <a:p>
            <a:r>
              <a:rPr lang="en-IN" sz="1600" dirty="0" smtClean="0"/>
              <a:t>[</a:t>
            </a:r>
            <a:r>
              <a:rPr lang="en-IN" sz="1600" dirty="0"/>
              <a:t>5] Aditi Gupta, ”Exploring Machine Learning Techniques for Stock Market Forecasting: A Comparative Analysis of LSTM, CNN, RNN, SVM, and RFC,” IEEE Transactions on Financial Engineering, vol. 17, no. 1, pp. 45-57, Jan. 2023. </a:t>
            </a:r>
            <a:endParaRPr lang="en-IN" sz="1600" dirty="0" smtClean="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28335871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u="sng" dirty="0" smtClean="0">
                <a:solidFill>
                  <a:schemeClr val="tx1"/>
                </a:solidFill>
                <a:latin typeface="Papyrus" panose="03070502060502030205" pitchFamily="66" charset="0"/>
              </a:rPr>
              <a:t>References</a:t>
            </a:r>
            <a:endParaRPr lang="en-IN" sz="4000" u="sng" dirty="0">
              <a:solidFill>
                <a:schemeClr val="tx1"/>
              </a:solidFill>
            </a:endParaRPr>
          </a:p>
        </p:txBody>
      </p:sp>
      <p:sp>
        <p:nvSpPr>
          <p:cNvPr id="3" name="Content Placeholder 2"/>
          <p:cNvSpPr>
            <a:spLocks noGrp="1"/>
          </p:cNvSpPr>
          <p:nvPr>
            <p:ph idx="1"/>
          </p:nvPr>
        </p:nvSpPr>
        <p:spPr>
          <a:xfrm>
            <a:off x="677334" y="1930400"/>
            <a:ext cx="8943744" cy="4565816"/>
          </a:xfrm>
        </p:spPr>
        <p:txBody>
          <a:bodyPr>
            <a:noAutofit/>
          </a:bodyPr>
          <a:lstStyle/>
          <a:p>
            <a:r>
              <a:rPr lang="en-IN" sz="1600" dirty="0"/>
              <a:t>[6] Smith, John. ”Investing Made Easy: Developing a User-Friendly </a:t>
            </a:r>
            <a:r>
              <a:rPr lang="en-IN" sz="1600" dirty="0" smtClean="0"/>
              <a:t>Platform </a:t>
            </a:r>
            <a:r>
              <a:rPr lang="en-IN" sz="1600" dirty="0"/>
              <a:t>for Novice Investors.” Journal of Financial Technology, vol. 7, no. 2, 2023, pp. 45-58. </a:t>
            </a:r>
            <a:endParaRPr lang="en-IN" sz="1600" dirty="0" smtClean="0"/>
          </a:p>
          <a:p>
            <a:r>
              <a:rPr lang="en-IN" sz="1600" dirty="0" smtClean="0"/>
              <a:t>[</a:t>
            </a:r>
            <a:r>
              <a:rPr lang="en-IN" sz="1600" dirty="0"/>
              <a:t>7] Johnson, Emily, et al. ”AI-Powered Stock Market Analysis: Enhancing Decision-Making for Early Stage Investors.” IEEE Transactions on Artificial Intelligence, vol. 12, no. 4, 2022, pp. 789-802. </a:t>
            </a:r>
            <a:endParaRPr lang="en-IN" sz="1600" dirty="0" smtClean="0"/>
          </a:p>
          <a:p>
            <a:r>
              <a:rPr lang="en-IN" sz="1600" dirty="0" smtClean="0"/>
              <a:t>[</a:t>
            </a:r>
            <a:r>
              <a:rPr lang="en-IN" sz="1600" dirty="0"/>
              <a:t>8] Brown, Michael, and Sarah White. ”The Role of AI in Financial Literacy: Empowering Users to Make Informed Investment Decisions.” Journal of Financial Education, vol. 38, no. 3, 2021, pp. 123-136. </a:t>
            </a:r>
            <a:endParaRPr lang="en-IN" sz="1600" dirty="0" smtClean="0"/>
          </a:p>
          <a:p>
            <a:r>
              <a:rPr lang="en-IN" sz="1600" dirty="0" smtClean="0"/>
              <a:t>[</a:t>
            </a:r>
            <a:r>
              <a:rPr lang="en-IN" sz="1600" dirty="0"/>
              <a:t>9] Martinez, Maria, et al. ”Creating Accessible Financial Platforms: </a:t>
            </a:r>
            <a:r>
              <a:rPr lang="en-IN" sz="1600" dirty="0" smtClean="0"/>
              <a:t>Bridging </a:t>
            </a:r>
            <a:r>
              <a:rPr lang="en-IN" sz="1600" dirty="0"/>
              <a:t>the Gap for Novice Investors.” IEEE Access, vol. 9, 2023, pp. 56789- 56798. </a:t>
            </a:r>
            <a:endParaRPr lang="en-IN" sz="1600" dirty="0" smtClean="0"/>
          </a:p>
          <a:p>
            <a:r>
              <a:rPr lang="en-IN" sz="1600" dirty="0" smtClean="0"/>
              <a:t>[</a:t>
            </a:r>
            <a:r>
              <a:rPr lang="en-IN" sz="1600" dirty="0"/>
              <a:t>10] Lee, David, et al. ”AI Technologies in Banking: Opportunities and Challenges.” IEEE Transactions on Big Data, vol. 8, no. 1, 2024, pp. 234-247.</a:t>
            </a:r>
            <a:endParaRPr lang="en-US" sz="1600" dirty="0" smtClean="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2797481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u="sng" dirty="0" smtClean="0">
                <a:solidFill>
                  <a:schemeClr val="tx1"/>
                </a:solidFill>
                <a:latin typeface="Papyrus" panose="03070502060502030205" pitchFamily="66" charset="0"/>
              </a:rPr>
              <a:t>References</a:t>
            </a:r>
            <a:endParaRPr lang="en-IN" sz="4000" u="sng" dirty="0">
              <a:solidFill>
                <a:schemeClr val="tx1"/>
              </a:solidFill>
            </a:endParaRPr>
          </a:p>
        </p:txBody>
      </p:sp>
      <p:sp>
        <p:nvSpPr>
          <p:cNvPr id="3" name="Content Placeholder 2"/>
          <p:cNvSpPr>
            <a:spLocks noGrp="1"/>
          </p:cNvSpPr>
          <p:nvPr>
            <p:ph idx="1"/>
          </p:nvPr>
        </p:nvSpPr>
        <p:spPr>
          <a:xfrm>
            <a:off x="677334" y="1572592"/>
            <a:ext cx="8943744" cy="4502205"/>
          </a:xfrm>
        </p:spPr>
        <p:txBody>
          <a:bodyPr>
            <a:noAutofit/>
          </a:bodyPr>
          <a:lstStyle/>
          <a:p>
            <a:endParaRPr lang="en-US" sz="1600" dirty="0" smtClean="0"/>
          </a:p>
          <a:p>
            <a:r>
              <a:rPr lang="en-IN" sz="1600" dirty="0" smtClean="0"/>
              <a:t>[</a:t>
            </a:r>
            <a:r>
              <a:rPr lang="en-IN" sz="1600" dirty="0"/>
              <a:t>11] Garcia, Luis, et al. ”Empowering Financial Education Through AI: A Case Study of Stock Market Analysis Platforms.” IEEE Intelligent Systems, vol. 17, no. 3, 2023, pp. 45-56. </a:t>
            </a:r>
            <a:endParaRPr lang="en-IN" sz="1600" dirty="0" smtClean="0"/>
          </a:p>
          <a:p>
            <a:r>
              <a:rPr lang="en-IN" sz="1600" dirty="0" smtClean="0"/>
              <a:t>[</a:t>
            </a:r>
            <a:r>
              <a:rPr lang="en-IN" sz="1600" dirty="0"/>
              <a:t>12] Patel, Rajesh, et al. ”Enhancing Wealth Creation Opportunities: </a:t>
            </a:r>
            <a:r>
              <a:rPr lang="en-IN" sz="1600" dirty="0" smtClean="0"/>
              <a:t>AI Powered </a:t>
            </a:r>
            <a:r>
              <a:rPr lang="en-IN" sz="1600" dirty="0"/>
              <a:t>Insights for Novice Investors.” IEEE Transactions on Financial Technology, vol. 5, no. 4, 2022, pp. 345-358. </a:t>
            </a:r>
            <a:endParaRPr lang="en-IN" sz="1600" dirty="0" smtClean="0"/>
          </a:p>
          <a:p>
            <a:r>
              <a:rPr lang="en-IN" sz="1600" dirty="0" smtClean="0"/>
              <a:t>[</a:t>
            </a:r>
            <a:r>
              <a:rPr lang="en-IN" sz="1600" dirty="0"/>
              <a:t>13] Wang, </a:t>
            </a:r>
            <a:r>
              <a:rPr lang="en-IN" sz="1600" dirty="0" err="1"/>
              <a:t>Xiaoyan</a:t>
            </a:r>
            <a:r>
              <a:rPr lang="en-IN" sz="1600" dirty="0"/>
              <a:t>, et al. ”AI-Driven Financial Platforms: Improving Accessibility and Usability for Early Stage Investors.” IEEE Internet Computing, vol. 20, no. 5, 2023, pp. 67-78. </a:t>
            </a:r>
            <a:endParaRPr lang="en-IN" sz="1600" dirty="0" smtClean="0"/>
          </a:p>
          <a:p>
            <a:r>
              <a:rPr lang="en-IN" sz="1600" dirty="0" smtClean="0"/>
              <a:t>[</a:t>
            </a:r>
            <a:r>
              <a:rPr lang="en-IN" sz="1600" dirty="0"/>
              <a:t>14] Clark, Sarah, et al. ”Advancements in AI Sensitivity: Enabling </a:t>
            </a:r>
            <a:r>
              <a:rPr lang="en-IN" sz="1600" dirty="0" smtClean="0"/>
              <a:t>Data Driven </a:t>
            </a:r>
            <a:r>
              <a:rPr lang="en-IN" sz="1600" dirty="0"/>
              <a:t>Decision Making in Banking Analysis.” IEEE Computer Society, vol. 30, no. 2, 2022, pp. 112-125. </a:t>
            </a:r>
            <a:endParaRPr lang="en-IN" sz="1600" dirty="0" smtClean="0"/>
          </a:p>
          <a:p>
            <a:r>
              <a:rPr lang="en-IN" sz="1600" dirty="0" smtClean="0"/>
              <a:t>[</a:t>
            </a:r>
            <a:r>
              <a:rPr lang="en-IN" sz="1600" dirty="0"/>
              <a:t>15] Kim, Chang, et al. ”Unlocking Economic Education: AI-Powered Tools for Financial Literacy.” IEEE Transactions on Education, vol. 45, no. 3, 2023, pp. 456-469.</a:t>
            </a:r>
            <a:endParaRPr lang="en-IN" sz="1600" dirty="0" smtClean="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2665881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75" y="111318"/>
            <a:ext cx="1852654" cy="874644"/>
          </a:xfrm>
        </p:spPr>
        <p:txBody>
          <a:bodyPr>
            <a:normAutofit/>
          </a:bodyPr>
          <a:lstStyle/>
          <a:p>
            <a:r>
              <a:rPr lang="en-IN" sz="4000" u="sng" dirty="0" smtClean="0">
                <a:solidFill>
                  <a:schemeClr val="tx1"/>
                </a:solidFill>
                <a:latin typeface="Papyrus" panose="03070502060502030205" pitchFamily="66" charset="0"/>
              </a:rPr>
              <a:t>Poster</a:t>
            </a:r>
            <a:endParaRPr lang="en-IN" sz="4000" u="sng"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3243" y="0"/>
            <a:ext cx="10108757" cy="6858000"/>
          </a:xfrm>
        </p:spPr>
      </p:pic>
    </p:spTree>
    <p:extLst>
      <p:ext uri="{BB962C8B-B14F-4D97-AF65-F5344CB8AC3E}">
        <p14:creationId xmlns:p14="http://schemas.microsoft.com/office/powerpoint/2010/main" val="1480715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61" y="958054"/>
            <a:ext cx="8596668" cy="508000"/>
          </a:xfrm>
        </p:spPr>
        <p:txBody>
          <a:bodyPr>
            <a:normAutofit fontScale="90000"/>
          </a:bodyPr>
          <a:lstStyle/>
          <a:p>
            <a:r>
              <a:rPr lang="en-IN" b="1" dirty="0" smtClean="0">
                <a:solidFill>
                  <a:schemeClr val="tx1"/>
                </a:solidFill>
              </a:rPr>
              <a:t>   </a:t>
            </a:r>
            <a:r>
              <a:rPr lang="en-IN" sz="2000" b="1" dirty="0" smtClean="0">
                <a:solidFill>
                  <a:schemeClr val="tx1"/>
                </a:solidFill>
              </a:rPr>
              <a:t>Gear</a:t>
            </a:r>
            <a:r>
              <a:rPr lang="en-IN" sz="2000" b="1" dirty="0" smtClean="0">
                <a:solidFill>
                  <a:srgbClr val="FF00FF"/>
                </a:solidFill>
              </a:rPr>
              <a:t>-up</a:t>
            </a:r>
            <a:r>
              <a:rPr lang="en-IN" sz="2000" b="1" dirty="0" smtClean="0">
                <a:solidFill>
                  <a:schemeClr val="tx1"/>
                </a:solidFill>
              </a:rPr>
              <a:t> </a:t>
            </a:r>
            <a:r>
              <a:rPr lang="en-IN" sz="2000" b="1" dirty="0">
                <a:solidFill>
                  <a:schemeClr val="tx1"/>
                </a:solidFill>
              </a:rPr>
              <a:t>your </a:t>
            </a:r>
            <a:r>
              <a:rPr lang="en-IN" sz="2000" b="1" dirty="0">
                <a:solidFill>
                  <a:srgbClr val="FF00FF"/>
                </a:solidFill>
              </a:rPr>
              <a:t>returns</a:t>
            </a:r>
            <a:r>
              <a:rPr lang="en-IN" sz="2000" b="1" dirty="0">
                <a:solidFill>
                  <a:schemeClr val="tx1"/>
                </a:solidFill>
              </a:rPr>
              <a:t> </a:t>
            </a:r>
            <a:r>
              <a:rPr lang="en-IN" sz="2000" b="1" dirty="0" smtClean="0">
                <a:solidFill>
                  <a:schemeClr val="tx1"/>
                </a:solidFill>
              </a:rPr>
              <a:t>by 3-steps using…</a:t>
            </a:r>
            <a:r>
              <a:rPr lang="en-IN" sz="9600" dirty="0">
                <a:solidFill>
                  <a:schemeClr val="tx1"/>
                </a:solidFill>
              </a:rPr>
              <a:t/>
            </a:r>
            <a:br>
              <a:rPr lang="en-IN" sz="9600" dirty="0">
                <a:solidFill>
                  <a:schemeClr val="tx1"/>
                </a:solidFill>
              </a:rPr>
            </a:br>
            <a:endParaRPr lang="en-IN" dirty="0">
              <a:solidFill>
                <a:schemeClr val="tx1"/>
              </a:solidFill>
            </a:endParaRPr>
          </a:p>
        </p:txBody>
      </p:sp>
      <p:sp>
        <p:nvSpPr>
          <p:cNvPr id="3" name="Content Placeholder 2"/>
          <p:cNvSpPr>
            <a:spLocks noGrp="1"/>
          </p:cNvSpPr>
          <p:nvPr>
            <p:ph idx="1"/>
          </p:nvPr>
        </p:nvSpPr>
        <p:spPr>
          <a:xfrm>
            <a:off x="258618" y="3398982"/>
            <a:ext cx="9698182" cy="766618"/>
          </a:xfrm>
        </p:spPr>
        <p:txBody>
          <a:bodyPr>
            <a:normAutofit/>
          </a:bodyPr>
          <a:lstStyle/>
          <a:p>
            <a:pPr algn="ctr"/>
            <a:r>
              <a:rPr lang="en-IN" sz="4000" dirty="0" smtClean="0"/>
              <a:t>Thank You</a:t>
            </a:r>
            <a:endParaRPr lang="en-IN" sz="4000" dirty="0"/>
          </a:p>
        </p:txBody>
      </p:sp>
      <p:sp>
        <p:nvSpPr>
          <p:cNvPr id="7" name="TextBox 6"/>
          <p:cNvSpPr txBox="1"/>
          <p:nvPr/>
        </p:nvSpPr>
        <p:spPr>
          <a:xfrm>
            <a:off x="829719" y="1717964"/>
            <a:ext cx="2567709" cy="707886"/>
          </a:xfrm>
          <a:prstGeom prst="rect">
            <a:avLst/>
          </a:prstGeom>
          <a:solidFill>
            <a:schemeClr val="bg1"/>
          </a:solidFill>
        </p:spPr>
        <p:txBody>
          <a:bodyPr wrap="square" rtlCol="0">
            <a:spAutoFit/>
          </a:bodyPr>
          <a:lstStyle/>
          <a:p>
            <a:r>
              <a:rPr lang="en-IN" sz="4000" b="1" dirty="0">
                <a:solidFill>
                  <a:srgbClr val="FF5353"/>
                </a:solidFill>
                <a:latin typeface="Adobe Caslon Pro Bold" panose="0205070206050A020403" pitchFamily="18" charset="0"/>
                <a:cs typeface="Adobe Devanagari" panose="02040503050201020203" pitchFamily="18" charset="0"/>
              </a:rPr>
              <a:t>Simple</a:t>
            </a:r>
            <a:r>
              <a:rPr lang="mr-IN" sz="4000" b="1" dirty="0">
                <a:solidFill>
                  <a:srgbClr val="00B050"/>
                </a:solidFill>
                <a:latin typeface="Adobe Caslon Pro Bold" panose="0205070206050A020403" pitchFamily="18" charset="0"/>
                <a:cs typeface="Adobe Devanagari" panose="02040503050201020203" pitchFamily="18" charset="0"/>
              </a:rPr>
              <a:t>निवेश</a:t>
            </a:r>
            <a:endParaRPr lang="en-IN" sz="4000"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3380143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u="sng" dirty="0" smtClean="0">
                <a:solidFill>
                  <a:schemeClr val="tx1"/>
                </a:solidFill>
                <a:latin typeface="Papyrus" panose="03070502060502030205" pitchFamily="66" charset="0"/>
              </a:rPr>
              <a:t>Proposed  Solution</a:t>
            </a:r>
            <a:endParaRPr lang="en-IN" sz="4400" u="sng" dirty="0">
              <a:solidFill>
                <a:schemeClr val="tx1"/>
              </a:solidFill>
            </a:endParaRPr>
          </a:p>
        </p:txBody>
      </p:sp>
      <p:sp>
        <p:nvSpPr>
          <p:cNvPr id="3" name="Content Placeholder 2"/>
          <p:cNvSpPr>
            <a:spLocks noGrp="1"/>
          </p:cNvSpPr>
          <p:nvPr>
            <p:ph idx="1"/>
          </p:nvPr>
        </p:nvSpPr>
        <p:spPr>
          <a:xfrm>
            <a:off x="677334" y="2385391"/>
            <a:ext cx="8596668" cy="3655971"/>
          </a:xfrm>
        </p:spPr>
        <p:txBody>
          <a:bodyPr>
            <a:normAutofit/>
          </a:bodyPr>
          <a:lstStyle/>
          <a:p>
            <a:r>
              <a:rPr lang="en-US" dirty="0" smtClean="0"/>
              <a:t>Simple Nivesh </a:t>
            </a:r>
            <a:r>
              <a:rPr lang="en-US" dirty="0"/>
              <a:t>provides a convenient and accessible platform that empowers anyone to invest in the </a:t>
            </a:r>
            <a:r>
              <a:rPr lang="en-US" dirty="0" smtClean="0"/>
              <a:t>Stocks </a:t>
            </a:r>
            <a:r>
              <a:rPr lang="en-US" dirty="0"/>
              <a:t>with confidence</a:t>
            </a:r>
            <a:r>
              <a:rPr lang="en-US" dirty="0" smtClean="0"/>
              <a:t>. Its </a:t>
            </a:r>
            <a:r>
              <a:rPr lang="en-US" dirty="0"/>
              <a:t>AI engine analyzes market data and identifies optimal entry and exit points, simplifying investment decisions</a:t>
            </a:r>
            <a:r>
              <a:rPr lang="en-US" dirty="0" smtClean="0"/>
              <a:t>.</a:t>
            </a:r>
            <a:endParaRPr lang="en-IN"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4278520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u="sng" dirty="0" smtClean="0">
                <a:solidFill>
                  <a:schemeClr val="tx1"/>
                </a:solidFill>
                <a:latin typeface="Papyrus" panose="03070502060502030205" pitchFamily="66" charset="0"/>
              </a:rPr>
              <a:t>Purpose  &amp;  Scope</a:t>
            </a:r>
            <a:endParaRPr lang="en-IN" sz="4400" u="sng" dirty="0">
              <a:solidFill>
                <a:schemeClr val="tx1"/>
              </a:solidFill>
            </a:endParaRPr>
          </a:p>
        </p:txBody>
      </p:sp>
      <p:sp>
        <p:nvSpPr>
          <p:cNvPr id="6" name="Content Placeholder 2"/>
          <p:cNvSpPr>
            <a:spLocks noGrp="1"/>
          </p:cNvSpPr>
          <p:nvPr>
            <p:ph idx="1"/>
          </p:nvPr>
        </p:nvSpPr>
        <p:spPr>
          <a:xfrm>
            <a:off x="677863" y="2386013"/>
            <a:ext cx="8596312" cy="3656012"/>
          </a:xfrm>
        </p:spPr>
        <p:txBody>
          <a:bodyPr/>
          <a:lstStyle/>
          <a:p>
            <a:r>
              <a:rPr lang="en-IN" sz="2000" b="1" u="sng" dirty="0" smtClean="0">
                <a:solidFill>
                  <a:schemeClr val="tx1"/>
                </a:solidFill>
                <a:latin typeface="Papyrus" panose="03070502060502030205" pitchFamily="66" charset="0"/>
              </a:rPr>
              <a:t>Purpose: </a:t>
            </a:r>
            <a:r>
              <a:rPr lang="en-IN" dirty="0" smtClean="0">
                <a:solidFill>
                  <a:schemeClr val="tx1"/>
                </a:solidFill>
                <a:latin typeface="Papyrus" panose="03070502060502030205" pitchFamily="66" charset="0"/>
              </a:rPr>
              <a:t>		</a:t>
            </a:r>
            <a:r>
              <a:rPr lang="en-US" dirty="0" smtClean="0"/>
              <a:t>To </a:t>
            </a:r>
            <a:r>
              <a:rPr lang="en-US" dirty="0"/>
              <a:t>develop a user-friendly platform that enables anyone, </a:t>
            </a:r>
            <a:r>
              <a:rPr lang="en-US" dirty="0" smtClean="0"/>
              <a:t>						regardless of </a:t>
            </a:r>
            <a:r>
              <a:rPr lang="en-US" dirty="0"/>
              <a:t>expertise, to invest in </a:t>
            </a:r>
            <a:r>
              <a:rPr lang="en-US" dirty="0" smtClean="0"/>
              <a:t>NIFTY Stocks </a:t>
            </a:r>
            <a:r>
              <a:rPr lang="en-US" dirty="0"/>
              <a:t>by leveraging </a:t>
            </a:r>
            <a:r>
              <a:rPr lang="en-US" dirty="0" smtClean="0"/>
              <a:t>     				 AI-powered stock market </a:t>
            </a:r>
            <a:r>
              <a:rPr lang="en-US" dirty="0"/>
              <a:t>analysis for accurate buy/sell </a:t>
            </a:r>
            <a:r>
              <a:rPr lang="en-US" dirty="0" smtClean="0"/>
              <a:t>time 				       and informed investment </a:t>
            </a:r>
            <a:r>
              <a:rPr lang="en-US" dirty="0"/>
              <a:t>decisions</a:t>
            </a:r>
            <a:r>
              <a:rPr lang="en-US" dirty="0" smtClean="0"/>
              <a:t>.</a:t>
            </a:r>
          </a:p>
          <a:p>
            <a:endParaRPr lang="en-US" dirty="0"/>
          </a:p>
          <a:p>
            <a:endParaRPr lang="en-US" dirty="0"/>
          </a:p>
          <a:p>
            <a:r>
              <a:rPr lang="en-IN" sz="2000" b="1" u="sng" dirty="0" smtClean="0">
                <a:solidFill>
                  <a:schemeClr val="tx1"/>
                </a:solidFill>
                <a:latin typeface="Papyrus" panose="03070502060502030205" pitchFamily="66" charset="0"/>
              </a:rPr>
              <a:t>Scope:</a:t>
            </a:r>
            <a:r>
              <a:rPr lang="en-US" dirty="0"/>
              <a:t> 	</a:t>
            </a:r>
            <a:r>
              <a:rPr lang="en-US" dirty="0" smtClean="0"/>
              <a:t>	This </a:t>
            </a:r>
            <a:r>
              <a:rPr lang="en-US" dirty="0"/>
              <a:t>project </a:t>
            </a:r>
            <a:r>
              <a:rPr lang="en-US" dirty="0" smtClean="0"/>
              <a:t>basically focusing only for Residents of India at 					market time 9:15 AM to 3:30 PM within the Age limit of 18 or 					above.</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322018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u="sng" dirty="0" smtClean="0">
                <a:solidFill>
                  <a:schemeClr val="tx1"/>
                </a:solidFill>
                <a:latin typeface="Papyrus" panose="03070502060502030205" pitchFamily="66" charset="0"/>
              </a:rPr>
              <a:t>Domain Survey</a:t>
            </a:r>
            <a:endParaRPr lang="en-IN" sz="4400" u="sng" dirty="0">
              <a:solidFill>
                <a:schemeClr val="tx1"/>
              </a:solidFill>
            </a:endParaRPr>
          </a:p>
        </p:txBody>
      </p:sp>
      <p:sp>
        <p:nvSpPr>
          <p:cNvPr id="3" name="Content Placeholder 2"/>
          <p:cNvSpPr>
            <a:spLocks noGrp="1"/>
          </p:cNvSpPr>
          <p:nvPr>
            <p:ph idx="1"/>
          </p:nvPr>
        </p:nvSpPr>
        <p:spPr>
          <a:xfrm>
            <a:off x="677334" y="2385391"/>
            <a:ext cx="8596668" cy="3655971"/>
          </a:xfrm>
        </p:spPr>
        <p:txBody>
          <a:bodyPr>
            <a:normAutofit/>
          </a:bodyPr>
          <a:lstStyle/>
          <a:p>
            <a:r>
              <a:rPr lang="en-US" dirty="0" smtClean="0"/>
              <a:t>The </a:t>
            </a:r>
            <a:r>
              <a:rPr lang="en-US" dirty="0"/>
              <a:t>project </a:t>
            </a:r>
            <a:r>
              <a:rPr lang="en-US" dirty="0" smtClean="0"/>
              <a:t>is </a:t>
            </a:r>
            <a:r>
              <a:rPr lang="en-US" dirty="0"/>
              <a:t>to develop a user-friendly platform that democratizes stock market investment for </a:t>
            </a:r>
            <a:r>
              <a:rPr lang="en-US" dirty="0" smtClean="0"/>
              <a:t>NIFTY stocks, </a:t>
            </a:r>
            <a:r>
              <a:rPr lang="en-US" dirty="0"/>
              <a:t>the benchmark index of the Indian stock market. It leverages AI-powered analysis to provide accurate insights and recommendations, regardless of the user's financial expertise</a:t>
            </a:r>
            <a:r>
              <a:rPr lang="en-US" dirty="0" smtClean="0"/>
              <a:t>.</a:t>
            </a:r>
          </a:p>
          <a:p>
            <a:endParaRPr lang="en-US" dirty="0"/>
          </a:p>
          <a:p>
            <a:r>
              <a:rPr lang="en-US" dirty="0"/>
              <a:t>Overall, this domain presents an exciting opportunity to combine AI technology with financial services to democratize access to the stock market and potentially improve investment outcomes for a broader range of individuals.</a:t>
            </a:r>
            <a:endParaRPr lang="en-IN"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3703865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80445"/>
            <a:ext cx="8596668" cy="691764"/>
          </a:xfrm>
        </p:spPr>
        <p:txBody>
          <a:bodyPr>
            <a:normAutofit fontScale="90000"/>
          </a:bodyPr>
          <a:lstStyle/>
          <a:p>
            <a:r>
              <a:rPr lang="en-IN" sz="4400" u="sng" dirty="0" smtClean="0">
                <a:solidFill>
                  <a:schemeClr val="tx1"/>
                </a:solidFill>
                <a:latin typeface="Papyrus" panose="03070502060502030205" pitchFamily="66" charset="0"/>
              </a:rPr>
              <a:t>Existing System</a:t>
            </a:r>
            <a:br>
              <a:rPr lang="en-IN" sz="4400" u="sng" dirty="0" smtClean="0">
                <a:solidFill>
                  <a:schemeClr val="tx1"/>
                </a:solidFill>
                <a:latin typeface="Papyrus" panose="03070502060502030205" pitchFamily="66" charset="0"/>
              </a:rPr>
            </a:br>
            <a:r>
              <a:rPr lang="en-IN" sz="4400" u="sng" dirty="0" smtClean="0">
                <a:solidFill>
                  <a:schemeClr val="tx1"/>
                </a:solidFill>
                <a:latin typeface="Papyrus" panose="03070502060502030205" pitchFamily="66" charset="0"/>
              </a:rPr>
              <a:t/>
            </a:r>
            <a:br>
              <a:rPr lang="en-IN" sz="4400" u="sng" dirty="0" smtClean="0">
                <a:solidFill>
                  <a:schemeClr val="tx1"/>
                </a:solidFill>
                <a:latin typeface="Papyrus" panose="03070502060502030205" pitchFamily="66" charset="0"/>
              </a:rPr>
            </a:br>
            <a:endParaRPr lang="en-IN" sz="4400" dirty="0">
              <a:solidFill>
                <a:schemeClr val="tx1"/>
              </a:solidFill>
              <a:latin typeface="Adobe Arabic" panose="02040503050201020203" pitchFamily="18" charset="-78"/>
              <a:cs typeface="Adobe Arabic" panose="02040503050201020203" pitchFamily="18" charset="-78"/>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
        <p:nvSpPr>
          <p:cNvPr id="4" name="Content Placeholder 3"/>
          <p:cNvSpPr>
            <a:spLocks noGrp="1"/>
          </p:cNvSpPr>
          <p:nvPr>
            <p:ph idx="1"/>
          </p:nvPr>
        </p:nvSpPr>
        <p:spPr/>
        <p:txBody>
          <a:bodyPr>
            <a:normAutofit/>
          </a:bodyPr>
          <a:lstStyle/>
          <a:p>
            <a:r>
              <a:rPr lang="en-US" sz="1600" b="1" dirty="0" smtClean="0"/>
              <a:t>Investing.com</a:t>
            </a:r>
            <a:r>
              <a:rPr lang="en-US" dirty="0" smtClean="0"/>
              <a:t> :</a:t>
            </a:r>
            <a:r>
              <a:rPr lang="en-US" dirty="0"/>
              <a:t> </a:t>
            </a:r>
            <a:r>
              <a:rPr lang="en-US" sz="1600" dirty="0" smtClean="0"/>
              <a:t>It is a </a:t>
            </a:r>
            <a:r>
              <a:rPr lang="en-US" sz="1600" dirty="0"/>
              <a:t>financial platform and news website; one of the top three global financial websites in the world</a:t>
            </a:r>
            <a:r>
              <a:rPr lang="en-US" sz="1600" dirty="0" smtClean="0"/>
              <a:t>.</a:t>
            </a:r>
            <a:r>
              <a:rPr lang="en-US" sz="1600" baseline="30000" dirty="0" smtClean="0"/>
              <a:t> </a:t>
            </a:r>
            <a:r>
              <a:rPr lang="en-US" sz="1600" dirty="0"/>
              <a:t> It offers market quotes</a:t>
            </a:r>
            <a:r>
              <a:rPr lang="en-US" sz="1600" dirty="0" smtClean="0"/>
              <a:t>,</a:t>
            </a:r>
            <a:r>
              <a:rPr lang="en-US" sz="1600" baseline="30000" dirty="0" smtClean="0"/>
              <a:t> </a:t>
            </a:r>
            <a:r>
              <a:rPr lang="en-US" sz="1600" dirty="0"/>
              <a:t> information </a:t>
            </a:r>
            <a:r>
              <a:rPr lang="en-US" sz="1600" dirty="0" smtClean="0"/>
              <a:t>about</a:t>
            </a:r>
            <a:r>
              <a:rPr lang="en-US" sz="1600" dirty="0" smtClean="0">
                <a:solidFill>
                  <a:schemeClr val="tx1"/>
                </a:solidFill>
              </a:rPr>
              <a:t> </a:t>
            </a:r>
            <a:r>
              <a:rPr lang="en-US" sz="1600" dirty="0">
                <a:solidFill>
                  <a:schemeClr val="tx1"/>
                </a:solidFill>
              </a:rPr>
              <a:t>stocks, futures, options,  analysis, commodities, and an economic calendar</a:t>
            </a:r>
            <a:r>
              <a:rPr lang="en-US" sz="1600" dirty="0" smtClean="0">
                <a:solidFill>
                  <a:schemeClr val="tx1"/>
                </a:solidFill>
              </a:rPr>
              <a:t>.</a:t>
            </a:r>
          </a:p>
          <a:p>
            <a:endParaRPr lang="en-US" dirty="0">
              <a:solidFill>
                <a:schemeClr val="tx1"/>
              </a:solidFill>
            </a:endParaRPr>
          </a:p>
          <a:p>
            <a:r>
              <a:rPr lang="en-US" sz="1600" b="1" dirty="0" smtClean="0">
                <a:solidFill>
                  <a:schemeClr val="tx1"/>
                </a:solidFill>
              </a:rPr>
              <a:t>Yahoo Finance </a:t>
            </a:r>
            <a:r>
              <a:rPr lang="en-US" dirty="0" smtClean="0">
                <a:solidFill>
                  <a:schemeClr val="tx1"/>
                </a:solidFill>
              </a:rPr>
              <a:t>: </a:t>
            </a:r>
            <a:r>
              <a:rPr lang="en-US" sz="1600" dirty="0"/>
              <a:t>It is a media property that is part of the Yahoo! network. It provides financial news, data and commentary including stock quotes, press releases, financial reports, and original content. It also offers some online tools for personal finance management. In addition to posting paid partner content from other web sites, it posts original stories by its team of staff journalists. It is ranked 20th by </a:t>
            </a:r>
            <a:r>
              <a:rPr lang="en-US" sz="1600" dirty="0" smtClean="0"/>
              <a:t>Similar Web </a:t>
            </a:r>
            <a:r>
              <a:rPr lang="en-US" sz="1600" dirty="0"/>
              <a:t>on the list of largest news and media websites</a:t>
            </a:r>
            <a:r>
              <a:rPr lang="en-US" sz="1600" dirty="0" smtClean="0"/>
              <a:t>.</a:t>
            </a:r>
          </a:p>
          <a:p>
            <a:endParaRPr lang="en-US" sz="1600" dirty="0"/>
          </a:p>
          <a:p>
            <a:r>
              <a:rPr lang="en-US" sz="1600" b="1" dirty="0"/>
              <a:t>Motilal Oswal Financial Services Ltd</a:t>
            </a:r>
            <a:r>
              <a:rPr lang="en-US" sz="1600" dirty="0"/>
              <a:t>. : It is a distributor of Mutual Funds, PMS, Fixed Deposit, Bond, NCDs, Insurance Products, Investment advisor and IPOs etc.</a:t>
            </a:r>
            <a:endParaRPr lang="en-IN" sz="1600" dirty="0"/>
          </a:p>
          <a:p>
            <a:endParaRPr lang="en-US" sz="1600" dirty="0"/>
          </a:p>
        </p:txBody>
      </p:sp>
    </p:spTree>
    <p:extLst>
      <p:ext uri="{BB962C8B-B14F-4D97-AF65-F5344CB8AC3E}">
        <p14:creationId xmlns:p14="http://schemas.microsoft.com/office/powerpoint/2010/main" val="3676601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80445"/>
            <a:ext cx="8596668" cy="691764"/>
          </a:xfrm>
        </p:spPr>
        <p:txBody>
          <a:bodyPr>
            <a:normAutofit fontScale="90000"/>
          </a:bodyPr>
          <a:lstStyle/>
          <a:p>
            <a:r>
              <a:rPr lang="en-IN" sz="4400" u="sng" dirty="0">
                <a:solidFill>
                  <a:schemeClr val="tx1"/>
                </a:solidFill>
                <a:latin typeface="Papyrus" panose="03070502060502030205" pitchFamily="66" charset="0"/>
              </a:rPr>
              <a:t>Existing System</a:t>
            </a:r>
            <a:br>
              <a:rPr lang="en-IN" sz="4400" u="sng" dirty="0">
                <a:solidFill>
                  <a:schemeClr val="tx1"/>
                </a:solidFill>
                <a:latin typeface="Papyrus" panose="03070502060502030205" pitchFamily="66" charset="0"/>
              </a:rPr>
            </a:br>
            <a:r>
              <a:rPr lang="en-IN" sz="4400" u="sng" dirty="0">
                <a:solidFill>
                  <a:schemeClr val="tx1"/>
                </a:solidFill>
                <a:latin typeface="Papyrus" panose="03070502060502030205" pitchFamily="66" charset="0"/>
              </a:rPr>
              <a:t/>
            </a:r>
            <a:br>
              <a:rPr lang="en-IN" sz="4400" u="sng" dirty="0">
                <a:solidFill>
                  <a:schemeClr val="tx1"/>
                </a:solidFill>
                <a:latin typeface="Papyrus" panose="03070502060502030205" pitchFamily="66" charset="0"/>
              </a:rPr>
            </a:br>
            <a:endParaRPr lang="en-IN" sz="4400" dirty="0">
              <a:solidFill>
                <a:schemeClr val="tx1"/>
              </a:solidFill>
              <a:latin typeface="Adobe Arabic" panose="02040503050201020203" pitchFamily="18" charset="-78"/>
              <a:cs typeface="Adobe Arabic" panose="02040503050201020203" pitchFamily="18" charset="-78"/>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
        <p:nvSpPr>
          <p:cNvPr id="4" name="Content Placeholder 3"/>
          <p:cNvSpPr>
            <a:spLocks noGrp="1"/>
          </p:cNvSpPr>
          <p:nvPr>
            <p:ph idx="1"/>
          </p:nvPr>
        </p:nvSpPr>
        <p:spPr/>
        <p:txBody>
          <a:bodyPr/>
          <a:lstStyle/>
          <a:p>
            <a:r>
              <a:rPr lang="en-US" sz="1600" b="1" dirty="0"/>
              <a:t>Tickertape</a:t>
            </a:r>
            <a:r>
              <a:rPr lang="en-US" dirty="0"/>
              <a:t> </a:t>
            </a:r>
            <a:r>
              <a:rPr lang="en-US" dirty="0" smtClean="0"/>
              <a:t>: </a:t>
            </a:r>
            <a:r>
              <a:rPr lang="en-US" sz="1600" dirty="0" smtClean="0"/>
              <a:t>It is </a:t>
            </a:r>
            <a:r>
              <a:rPr lang="en-US" sz="1600" dirty="0"/>
              <a:t>a content, information and analytical platform for stocks, ETFs, Mutual Funds and other investment </a:t>
            </a:r>
            <a:r>
              <a:rPr lang="en-US" sz="1600" dirty="0" smtClean="0"/>
              <a:t>products TT </a:t>
            </a:r>
            <a:r>
              <a:rPr lang="en-US" sz="1600" dirty="0"/>
              <a:t>offers various tools and/or services like </a:t>
            </a:r>
            <a:r>
              <a:rPr lang="en-US" sz="1600" b="1" u="sng" dirty="0"/>
              <a:t>stock screener </a:t>
            </a:r>
            <a:r>
              <a:rPr lang="en-US" sz="1600" dirty="0"/>
              <a:t>- a tool to screen stocks based on various fundamental and technical parameters, Market Mood Index - sentiment indicator of Indian stock market, Learn - a portal for learning basic financial and economic terms </a:t>
            </a:r>
            <a:r>
              <a:rPr lang="en-US" sz="1600" dirty="0" smtClean="0"/>
              <a:t>etc.</a:t>
            </a:r>
          </a:p>
          <a:p>
            <a:endParaRPr lang="en-US" sz="1600" b="1" dirty="0" smtClean="0"/>
          </a:p>
          <a:p>
            <a:r>
              <a:rPr lang="en-US" sz="1600" b="1" dirty="0" smtClean="0"/>
              <a:t>Trading View</a:t>
            </a:r>
            <a:r>
              <a:rPr lang="en-US" dirty="0" smtClean="0"/>
              <a:t> </a:t>
            </a:r>
            <a:r>
              <a:rPr lang="en-US" sz="1600" dirty="0"/>
              <a:t>: It is a social media network, analysis platform and mobile app for traders and investors. The company was founded in 2011 and has offices in New York and London. As at 2020, the company ranks in the top 130 websites globally according to Alexa</a:t>
            </a:r>
            <a:r>
              <a:rPr lang="en-US" sz="1600" dirty="0" smtClean="0"/>
              <a:t>.</a:t>
            </a:r>
          </a:p>
          <a:p>
            <a:endParaRPr lang="en-US" sz="1600" b="1" dirty="0" smtClean="0"/>
          </a:p>
        </p:txBody>
      </p:sp>
    </p:spTree>
    <p:extLst>
      <p:ext uri="{BB962C8B-B14F-4D97-AF65-F5344CB8AC3E}">
        <p14:creationId xmlns:p14="http://schemas.microsoft.com/office/powerpoint/2010/main" val="2320321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80445"/>
            <a:ext cx="8596668" cy="691764"/>
          </a:xfrm>
        </p:spPr>
        <p:txBody>
          <a:bodyPr>
            <a:normAutofit fontScale="90000"/>
          </a:bodyPr>
          <a:lstStyle/>
          <a:p>
            <a:r>
              <a:rPr lang="en-IN" sz="4400" u="sng" dirty="0" smtClean="0">
                <a:solidFill>
                  <a:schemeClr val="tx1"/>
                </a:solidFill>
                <a:latin typeface="Papyrus" panose="03070502060502030205" pitchFamily="66" charset="0"/>
              </a:rPr>
              <a:t>Literature Survey</a:t>
            </a:r>
            <a:br>
              <a:rPr lang="en-IN" sz="4400" u="sng" dirty="0" smtClean="0">
                <a:solidFill>
                  <a:schemeClr val="tx1"/>
                </a:solidFill>
                <a:latin typeface="Papyrus" panose="03070502060502030205" pitchFamily="66" charset="0"/>
              </a:rPr>
            </a:br>
            <a:r>
              <a:rPr lang="en-IN" sz="4400" u="sng" dirty="0" smtClean="0">
                <a:solidFill>
                  <a:schemeClr val="tx1"/>
                </a:solidFill>
                <a:latin typeface="Papyrus" panose="03070502060502030205" pitchFamily="66" charset="0"/>
              </a:rPr>
              <a:t/>
            </a:r>
            <a:br>
              <a:rPr lang="en-IN" sz="4400" u="sng" dirty="0" smtClean="0">
                <a:solidFill>
                  <a:schemeClr val="tx1"/>
                </a:solidFill>
                <a:latin typeface="Papyrus" panose="03070502060502030205" pitchFamily="66" charset="0"/>
              </a:rPr>
            </a:br>
            <a:endParaRPr lang="en-IN" sz="4400" dirty="0">
              <a:solidFill>
                <a:schemeClr val="tx1"/>
              </a:solidFill>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677332" y="2173641"/>
            <a:ext cx="8596668" cy="2035533"/>
          </a:xfrm>
        </p:spPr>
        <p:txBody>
          <a:bodyPr>
            <a:normAutofit fontScale="85000" lnSpcReduction="20000"/>
          </a:bodyPr>
          <a:lstStyle/>
          <a:p>
            <a:pPr lvl="1"/>
            <a:endParaRPr lang="en-IN" u="sng" dirty="0"/>
          </a:p>
          <a:p>
            <a:pPr lvl="1"/>
            <a:r>
              <a:rPr lang="en-IN" u="sng" dirty="0" smtClean="0"/>
              <a:t>Title</a:t>
            </a:r>
            <a:r>
              <a:rPr lang="en-IN" dirty="0" smtClean="0"/>
              <a:t>- </a:t>
            </a:r>
            <a:r>
              <a:rPr lang="en-IN" dirty="0"/>
              <a:t>Forecasting the Stock Market Index Using Artificial Intelligence </a:t>
            </a:r>
            <a:r>
              <a:rPr lang="en-IN" dirty="0" smtClean="0"/>
              <a:t>Techniques.</a:t>
            </a:r>
            <a:endParaRPr lang="en-IN" dirty="0"/>
          </a:p>
          <a:p>
            <a:pPr lvl="1"/>
            <a:r>
              <a:rPr lang="en-IN" u="sng" dirty="0"/>
              <a:t>Authors Detail</a:t>
            </a:r>
            <a:r>
              <a:rPr lang="en-IN" dirty="0"/>
              <a:t>- Lufuno Ronald </a:t>
            </a:r>
            <a:r>
              <a:rPr lang="en-IN" dirty="0" smtClean="0"/>
              <a:t>Marwala.</a:t>
            </a:r>
            <a:endParaRPr lang="en-IN" dirty="0"/>
          </a:p>
          <a:p>
            <a:pPr lvl="1"/>
            <a:r>
              <a:rPr lang="en-IN" u="sng" dirty="0"/>
              <a:t>Publications details</a:t>
            </a:r>
            <a:r>
              <a:rPr lang="en-IN" dirty="0"/>
              <a:t>- </a:t>
            </a:r>
            <a:r>
              <a:rPr lang="en-US" dirty="0" smtClean="0"/>
              <a:t>University </a:t>
            </a:r>
            <a:r>
              <a:rPr lang="en-US" dirty="0"/>
              <a:t>of the Witwatersrand, </a:t>
            </a:r>
            <a:r>
              <a:rPr lang="en-US" dirty="0" smtClean="0"/>
              <a:t>Johannesburg </a:t>
            </a:r>
            <a:r>
              <a:rPr lang="en-IN" dirty="0" smtClean="0"/>
              <a:t>2020.</a:t>
            </a:r>
          </a:p>
          <a:p>
            <a:pPr lvl="1"/>
            <a:r>
              <a:rPr lang="en-IN" u="sng" dirty="0" smtClean="0"/>
              <a:t>Summary </a:t>
            </a:r>
            <a:r>
              <a:rPr lang="en-IN" u="sng" dirty="0"/>
              <a:t>about work done in paper</a:t>
            </a:r>
            <a:r>
              <a:rPr lang="en-IN" dirty="0"/>
              <a:t> - This research employs neural networks, support vector </a:t>
            </a:r>
            <a:r>
              <a:rPr lang="en-IN" dirty="0" smtClean="0"/>
              <a:t>machines, and neuro-fuzzy systems to </a:t>
            </a:r>
            <a:r>
              <a:rPr lang="en-IN" dirty="0"/>
              <a:t>predict stock market index prices based on historical data, finding that while these artificial intelligence techniques outperform a linear model, they cannot conclusively disprove the weak form of the Efficient Market Hypothesis.</a:t>
            </a:r>
          </a:p>
        </p:txBody>
      </p:sp>
      <p:sp>
        <p:nvSpPr>
          <p:cNvPr id="5" name="TextBox 4"/>
          <p:cNvSpPr txBox="1"/>
          <p:nvPr/>
        </p:nvSpPr>
        <p:spPr>
          <a:xfrm>
            <a:off x="677334" y="1866908"/>
            <a:ext cx="1838965" cy="461665"/>
          </a:xfrm>
          <a:prstGeom prst="rect">
            <a:avLst/>
          </a:prstGeom>
          <a:noFill/>
        </p:spPr>
        <p:txBody>
          <a:bodyPr wrap="none" rtlCol="0">
            <a:spAutoFit/>
          </a:bodyPr>
          <a:lstStyle/>
          <a:p>
            <a:r>
              <a:rPr lang="en-IN" sz="2400" dirty="0" smtClean="0">
                <a:latin typeface="Adobe Arabic" panose="02040503050201020203" pitchFamily="18" charset="-78"/>
                <a:cs typeface="Adobe Arabic" panose="02040503050201020203" pitchFamily="18" charset="-78"/>
              </a:rPr>
              <a:t>Research </a:t>
            </a:r>
            <a:r>
              <a:rPr lang="en-IN" sz="2400" dirty="0">
                <a:latin typeface="Adobe Arabic" panose="02040503050201020203" pitchFamily="18" charset="-78"/>
                <a:cs typeface="Adobe Arabic" panose="02040503050201020203" pitchFamily="18" charset="-78"/>
              </a:rPr>
              <a:t>P</a:t>
            </a:r>
            <a:r>
              <a:rPr lang="en-IN" sz="2400" dirty="0" smtClean="0">
                <a:latin typeface="Adobe Arabic" panose="02040503050201020203" pitchFamily="18" charset="-78"/>
                <a:cs typeface="Adobe Arabic" panose="02040503050201020203" pitchFamily="18" charset="-78"/>
              </a:rPr>
              <a:t>aper -1</a:t>
            </a:r>
            <a:endParaRPr lang="en-IN" sz="2400" dirty="0"/>
          </a:p>
        </p:txBody>
      </p:sp>
      <p:sp>
        <p:nvSpPr>
          <p:cNvPr id="6" name="TextBox 5"/>
          <p:cNvSpPr txBox="1"/>
          <p:nvPr/>
        </p:nvSpPr>
        <p:spPr>
          <a:xfrm>
            <a:off x="677333" y="4349040"/>
            <a:ext cx="1838965" cy="461665"/>
          </a:xfrm>
          <a:prstGeom prst="rect">
            <a:avLst/>
          </a:prstGeom>
          <a:noFill/>
        </p:spPr>
        <p:txBody>
          <a:bodyPr wrap="none" rtlCol="0">
            <a:spAutoFit/>
          </a:bodyPr>
          <a:lstStyle/>
          <a:p>
            <a:r>
              <a:rPr lang="en-IN" sz="2400" dirty="0">
                <a:latin typeface="Adobe Arabic" panose="02040503050201020203" pitchFamily="18" charset="-78"/>
                <a:cs typeface="Adobe Arabic" panose="02040503050201020203" pitchFamily="18" charset="-78"/>
              </a:rPr>
              <a:t>Research </a:t>
            </a:r>
            <a:r>
              <a:rPr lang="en-IN" sz="2400" dirty="0" smtClean="0">
                <a:latin typeface="Adobe Arabic" panose="02040503050201020203" pitchFamily="18" charset="-78"/>
                <a:cs typeface="Adobe Arabic" panose="02040503050201020203" pitchFamily="18" charset="-78"/>
              </a:rPr>
              <a:t>Paper -2</a:t>
            </a:r>
            <a:endParaRPr lang="en-IN" sz="2400" dirty="0"/>
          </a:p>
        </p:txBody>
      </p:sp>
      <p:sp>
        <p:nvSpPr>
          <p:cNvPr id="7" name="Content Placeholder 2"/>
          <p:cNvSpPr txBox="1">
            <a:spLocks/>
          </p:cNvSpPr>
          <p:nvPr/>
        </p:nvSpPr>
        <p:spPr>
          <a:xfrm>
            <a:off x="677332" y="4722916"/>
            <a:ext cx="8596668" cy="201963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endParaRPr lang="en-IN" u="sng" dirty="0" smtClean="0"/>
          </a:p>
          <a:p>
            <a:pPr lvl="1"/>
            <a:r>
              <a:rPr lang="en-IN" u="sng" dirty="0" smtClean="0"/>
              <a:t>Title</a:t>
            </a:r>
            <a:r>
              <a:rPr lang="en-IN" dirty="0" smtClean="0"/>
              <a:t>-  Stock Price Prediction using Sentiment Analysis and Deep Learning for Indian Markets.</a:t>
            </a:r>
            <a:endParaRPr lang="en-IN" u="sng" dirty="0" smtClean="0"/>
          </a:p>
          <a:p>
            <a:pPr lvl="1"/>
            <a:r>
              <a:rPr lang="en-IN" u="sng" dirty="0" smtClean="0"/>
              <a:t>Authors Detail</a:t>
            </a:r>
            <a:r>
              <a:rPr lang="en-IN" dirty="0" smtClean="0"/>
              <a:t>- Anwesh Reddy Paduri</a:t>
            </a:r>
          </a:p>
          <a:p>
            <a:pPr lvl="1"/>
            <a:r>
              <a:rPr lang="en-IN" u="sng" dirty="0" smtClean="0"/>
              <a:t>Publications details</a:t>
            </a:r>
            <a:r>
              <a:rPr lang="en-IN" dirty="0" smtClean="0"/>
              <a:t>- North western </a:t>
            </a:r>
            <a:r>
              <a:rPr lang="en-IN" dirty="0"/>
              <a:t>University/Great </a:t>
            </a:r>
            <a:r>
              <a:rPr lang="en-IN" dirty="0" smtClean="0"/>
              <a:t>Learning </a:t>
            </a:r>
            <a:r>
              <a:rPr lang="en-IN" dirty="0"/>
              <a:t>April 2022 </a:t>
            </a:r>
            <a:endParaRPr lang="en-IN" dirty="0" smtClean="0"/>
          </a:p>
          <a:p>
            <a:pPr lvl="1"/>
            <a:r>
              <a:rPr lang="en-IN" u="sng" dirty="0" smtClean="0"/>
              <a:t>Summary about work done in paper</a:t>
            </a:r>
            <a:r>
              <a:rPr lang="en-IN" dirty="0" smtClean="0"/>
              <a:t> - This research combines LSTM models with historical prices and Random Forest models incorporating sentiment analysis and macroeconomic parameters to predict stock movements, achieving evaluations through RMSE for four prominent stocks.</a:t>
            </a:r>
            <a:endParaRPr lang="en-IN"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20020" b="21284"/>
          <a:stretch/>
        </p:blipFill>
        <p:spPr>
          <a:xfrm>
            <a:off x="9281160" y="282245"/>
            <a:ext cx="2598917" cy="1435719"/>
          </a:xfrm>
          <a:prstGeom prst="rect">
            <a:avLst/>
          </a:prstGeom>
        </p:spPr>
      </p:pic>
    </p:spTree>
    <p:extLst>
      <p:ext uri="{BB962C8B-B14F-4D97-AF65-F5344CB8AC3E}">
        <p14:creationId xmlns:p14="http://schemas.microsoft.com/office/powerpoint/2010/main" val="129593344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34272</TotalTime>
  <Words>3028</Words>
  <Application>Microsoft Office PowerPoint</Application>
  <PresentationFormat>Widescreen</PresentationFormat>
  <Paragraphs>255</Paragraphs>
  <Slides>37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Adobe Gothic Std B</vt:lpstr>
      <vt:lpstr>Adobe Arabic</vt:lpstr>
      <vt:lpstr>Adobe Caslon Pro Bold</vt:lpstr>
      <vt:lpstr>Adobe Devanagari</vt:lpstr>
      <vt:lpstr>Adobe Garamond Pro</vt:lpstr>
      <vt:lpstr>Arial</vt:lpstr>
      <vt:lpstr>Calibri</vt:lpstr>
      <vt:lpstr>Mangal</vt:lpstr>
      <vt:lpstr>Objective</vt:lpstr>
      <vt:lpstr>Papyrus</vt:lpstr>
      <vt:lpstr>Trebuchet MS</vt:lpstr>
      <vt:lpstr>Wingdings 3</vt:lpstr>
      <vt:lpstr>Facet</vt:lpstr>
      <vt:lpstr>Simpleनिवेश</vt:lpstr>
      <vt:lpstr>Abstract</vt:lpstr>
      <vt:lpstr>Introduction  Problem Scenario</vt:lpstr>
      <vt:lpstr>Proposed  Solution</vt:lpstr>
      <vt:lpstr>Purpose  &amp;  Scope</vt:lpstr>
      <vt:lpstr>Domain Survey</vt:lpstr>
      <vt:lpstr>Existing System  </vt:lpstr>
      <vt:lpstr>Existing System  </vt:lpstr>
      <vt:lpstr>Literature Survey  </vt:lpstr>
      <vt:lpstr>Literature Survey  </vt:lpstr>
      <vt:lpstr>Literature Survey  </vt:lpstr>
      <vt:lpstr>Tools &amp; Technologies</vt:lpstr>
      <vt:lpstr>Functional  Requirements</vt:lpstr>
      <vt:lpstr>Non-Functional  Requirements</vt:lpstr>
      <vt:lpstr>Non-Functional  Requirements</vt:lpstr>
      <vt:lpstr>Design diagram</vt:lpstr>
      <vt:lpstr>Design diagram</vt:lpstr>
      <vt:lpstr>Design diagram</vt:lpstr>
      <vt:lpstr>Design diagram</vt:lpstr>
      <vt:lpstr>Pseudo Code</vt:lpstr>
      <vt:lpstr>Pseudo Code</vt:lpstr>
      <vt:lpstr>Pseudo Code</vt:lpstr>
      <vt:lpstr>Screenshots</vt:lpstr>
      <vt:lpstr>Screenshots</vt:lpstr>
      <vt:lpstr>Screenshots</vt:lpstr>
      <vt:lpstr>Screenshots</vt:lpstr>
      <vt:lpstr>Screenshots</vt:lpstr>
      <vt:lpstr>Screenshots</vt:lpstr>
      <vt:lpstr>Testing</vt:lpstr>
      <vt:lpstr>Conclusions</vt:lpstr>
      <vt:lpstr>Future Enhancements</vt:lpstr>
      <vt:lpstr>Application in the Real World</vt:lpstr>
      <vt:lpstr>References</vt:lpstr>
      <vt:lpstr>References</vt:lpstr>
      <vt:lpstr>References</vt:lpstr>
      <vt:lpstr>Poster</vt:lpstr>
      <vt:lpstr>   Gear-up your returns by 3-steps using…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Vrushal</dc:creator>
  <cp:lastModifiedBy>Vrushal</cp:lastModifiedBy>
  <cp:revision>238</cp:revision>
  <dcterms:created xsi:type="dcterms:W3CDTF">2023-11-12T16:10:57Z</dcterms:created>
  <dcterms:modified xsi:type="dcterms:W3CDTF">2024-06-20T04:36:56Z</dcterms:modified>
</cp:coreProperties>
</file>